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28"/>
  </p:notesMasterIdLst>
  <p:handoutMasterIdLst>
    <p:handoutMasterId r:id="rId29"/>
  </p:handoutMasterIdLst>
  <p:sldIdLst>
    <p:sldId id="256" r:id="rId2"/>
    <p:sldId id="302" r:id="rId3"/>
    <p:sldId id="284" r:id="rId4"/>
    <p:sldId id="314" r:id="rId5"/>
    <p:sldId id="307" r:id="rId6"/>
    <p:sldId id="315" r:id="rId7"/>
    <p:sldId id="299" r:id="rId8"/>
    <p:sldId id="300" r:id="rId9"/>
    <p:sldId id="316" r:id="rId10"/>
    <p:sldId id="326" r:id="rId11"/>
    <p:sldId id="328" r:id="rId12"/>
    <p:sldId id="329" r:id="rId13"/>
    <p:sldId id="330" r:id="rId14"/>
    <p:sldId id="331" r:id="rId15"/>
    <p:sldId id="335" r:id="rId16"/>
    <p:sldId id="324" r:id="rId17"/>
    <p:sldId id="303" r:id="rId18"/>
    <p:sldId id="305" r:id="rId19"/>
    <p:sldId id="257" r:id="rId20"/>
    <p:sldId id="258" r:id="rId21"/>
    <p:sldId id="306" r:id="rId22"/>
    <p:sldId id="261" r:id="rId23"/>
    <p:sldId id="275" r:id="rId24"/>
    <p:sldId id="288" r:id="rId25"/>
    <p:sldId id="311" r:id="rId26"/>
    <p:sldId id="320"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149"/>
    <a:srgbClr val="E9511C"/>
    <a:srgbClr val="585858"/>
    <a:srgbClr val="1B7D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695"/>
  </p:normalViewPr>
  <p:slideViewPr>
    <p:cSldViewPr snapToGrid="0" snapToObjects="1" showGuides="1">
      <p:cViewPr>
        <p:scale>
          <a:sx n="100" d="100"/>
          <a:sy n="100" d="100"/>
        </p:scale>
        <p:origin x="1836"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4557B73-5266-D44E-AEEB-451E4CAB7017}" type="datetimeFigureOut">
              <a:rPr lang="en-US"/>
              <a:pPr>
                <a:defRPr/>
              </a:pPr>
              <a:t>3/9/2022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D217FD7-6E26-2943-B654-4D8BFDA034D6}" type="slidenum">
              <a:rPr lang="en-US"/>
              <a:pPr>
                <a:defRPr/>
              </a:pPr>
              <a:t>‹#›</a:t>
            </a:fld>
            <a:endParaRPr lang="en-US" dirty="0"/>
          </a:p>
        </p:txBody>
      </p:sp>
    </p:spTree>
    <p:extLst>
      <p:ext uri="{BB962C8B-B14F-4D97-AF65-F5344CB8AC3E}">
        <p14:creationId xmlns:p14="http://schemas.microsoft.com/office/powerpoint/2010/main" val="5751768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C29166A-CC06-6F43-9153-ED6A7FD83815}" type="datetimeFigureOut">
              <a:rPr lang="en-US"/>
              <a:pPr>
                <a:defRPr/>
              </a:pPr>
              <a:t>3/9/2022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1256F85-B9CF-5043-9AAE-EDDA941F70E3}" type="slidenum">
              <a:rPr lang="en-US"/>
              <a:pPr>
                <a:defRPr/>
              </a:pPr>
              <a:t>‹#›</a:t>
            </a:fld>
            <a:endParaRPr lang="en-US" dirty="0"/>
          </a:p>
        </p:txBody>
      </p:sp>
    </p:spTree>
    <p:extLst>
      <p:ext uri="{BB962C8B-B14F-4D97-AF65-F5344CB8AC3E}">
        <p14:creationId xmlns:p14="http://schemas.microsoft.com/office/powerpoint/2010/main" val="337647489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256F85-B9CF-5043-9AAE-EDDA941F70E3}" type="slidenum">
              <a:rPr lang="en-US" smtClean="0"/>
              <a:pPr>
                <a:defRPr/>
              </a:pPr>
              <a:t>25</a:t>
            </a:fld>
            <a:endParaRPr lang="en-US" dirty="0"/>
          </a:p>
        </p:txBody>
      </p:sp>
    </p:spTree>
    <p:extLst>
      <p:ext uri="{BB962C8B-B14F-4D97-AF65-F5344CB8AC3E}">
        <p14:creationId xmlns:p14="http://schemas.microsoft.com/office/powerpoint/2010/main" val="347126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256F85-B9CF-5043-9AAE-EDDA941F70E3}" type="slidenum">
              <a:rPr lang="en-US" smtClean="0"/>
              <a:pPr>
                <a:defRPr/>
              </a:pPr>
              <a:t>26</a:t>
            </a:fld>
            <a:endParaRPr lang="en-US" dirty="0"/>
          </a:p>
        </p:txBody>
      </p:sp>
    </p:spTree>
    <p:extLst>
      <p:ext uri="{BB962C8B-B14F-4D97-AF65-F5344CB8AC3E}">
        <p14:creationId xmlns:p14="http://schemas.microsoft.com/office/powerpoint/2010/main" val="371072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101066" y="362667"/>
            <a:ext cx="7703991" cy="2338939"/>
          </a:xfrm>
        </p:spPr>
        <p:txBody>
          <a:bodyPr/>
          <a:lstStyle>
            <a:lvl1pPr>
              <a:defRPr sz="4000"/>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101066" y="5159829"/>
            <a:ext cx="4627688" cy="901337"/>
          </a:xfrm>
          <a:prstGeom prst="rect">
            <a:avLst/>
          </a:prstGeom>
        </p:spPr>
        <p:txBody>
          <a:bodyPr vert="horz" anchor="ctr" anchorCtr="0"/>
          <a:lstStyle>
            <a:lvl1pPr marL="0" indent="0" algn="ctr">
              <a:buNone/>
              <a:defRPr baseline="0"/>
            </a:lvl1pPr>
          </a:lstStyle>
          <a:p>
            <a:pPr lvl="0"/>
            <a:r>
              <a:rPr lang="en-US" smtClean="0"/>
              <a:t>Edit Master text styles</a:t>
            </a:r>
          </a:p>
        </p:txBody>
      </p:sp>
    </p:spTree>
    <p:extLst>
      <p:ext uri="{BB962C8B-B14F-4D97-AF65-F5344CB8AC3E}">
        <p14:creationId xmlns:p14="http://schemas.microsoft.com/office/powerpoint/2010/main" val="1828581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01066" y="430044"/>
            <a:ext cx="5888254" cy="1019933"/>
          </a:xfrm>
          <a:prstGeom prst="rect">
            <a:avLst/>
          </a:prstGeom>
        </p:spPr>
        <p:txBody>
          <a:bodyPr rtlCol="0">
            <a:normAutofit/>
          </a:bodyPr>
          <a:lstStyle/>
          <a:p>
            <a:r>
              <a:rPr lang="en-US" smtClean="0"/>
              <a:t>Click to edit Master title style</a:t>
            </a:r>
            <a:endParaRPr lang="en-US" dirty="0"/>
          </a:p>
        </p:txBody>
      </p:sp>
      <p:sp>
        <p:nvSpPr>
          <p:cNvPr id="12" name="Text Placeholder 7"/>
          <p:cNvSpPr>
            <a:spLocks noGrp="1"/>
          </p:cNvSpPr>
          <p:nvPr>
            <p:ph type="body" sz="quarter" idx="11"/>
          </p:nvPr>
        </p:nvSpPr>
        <p:spPr>
          <a:xfrm>
            <a:off x="457200" y="1983595"/>
            <a:ext cx="8229600" cy="4563157"/>
          </a:xfrm>
          <a:prstGeom prst="rect">
            <a:avLst/>
          </a:prstGeom>
        </p:spPr>
        <p:txBody>
          <a:bodyPr vert="horz">
            <a:normAutofit/>
          </a:bodyPr>
          <a:lstStyle>
            <a:lvl2pPr marL="914400" indent="-457200">
              <a:buFont typeface="Arial"/>
              <a:buChar char="•"/>
              <a:defRPr>
                <a:solidFill>
                  <a:srgbClr val="585858"/>
                </a:solidFill>
              </a:defRPr>
            </a:lvl2pPr>
            <a:lvl4pPr marL="1714500" indent="-342900">
              <a:buFont typeface="Arial"/>
              <a:buChar char="•"/>
              <a:defRPr/>
            </a:lvl4pPr>
            <a:lvl5pPr marL="2171700" indent="-342900">
              <a:buFont typeface="Arial"/>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5095897-679F-D443-BD0A-9BC1CCC3C554}" type="slidenum">
              <a:rPr lang="en-US" smtClean="0"/>
              <a:pPr>
                <a:defRPr/>
              </a:pPr>
              <a:t>‹#›</a:t>
            </a:fld>
            <a:endParaRPr lang="en-US" dirty="0"/>
          </a:p>
        </p:txBody>
      </p:sp>
    </p:spTree>
    <p:extLst>
      <p:ext uri="{BB962C8B-B14F-4D97-AF65-F5344CB8AC3E}">
        <p14:creationId xmlns:p14="http://schemas.microsoft.com/office/powerpoint/2010/main" val="1790818037"/>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101066" y="356135"/>
            <a:ext cx="7743523" cy="2338939"/>
          </a:xfrm>
        </p:spPr>
        <p:txBody>
          <a:bodyPr/>
          <a:lstStyle>
            <a:lvl1pPr>
              <a:defRPr sz="4000"/>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3008695" y="4850517"/>
            <a:ext cx="6029427" cy="1540658"/>
          </a:xfrm>
          <a:prstGeom prst="rect">
            <a:avLst/>
          </a:prstGeom>
        </p:spPr>
        <p:txBody>
          <a:bodyPr vert="horz" anchor="ctr" anchorCtr="0"/>
          <a:lstStyle>
            <a:lvl1pPr marL="0" indent="0" algn="ctr">
              <a:buNone/>
              <a:defRPr baseline="0"/>
            </a:lvl1pPr>
          </a:lstStyle>
          <a:p>
            <a:pPr lvl="0"/>
            <a:r>
              <a:rPr lang="en-US" smtClean="0"/>
              <a:t>Click to edit Master text styles</a:t>
            </a:r>
          </a:p>
        </p:txBody>
      </p:sp>
    </p:spTree>
    <p:extLst>
      <p:ext uri="{BB962C8B-B14F-4D97-AF65-F5344CB8AC3E}">
        <p14:creationId xmlns:p14="http://schemas.microsoft.com/office/powerpoint/2010/main" val="800961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01065" y="240632"/>
            <a:ext cx="6039853" cy="1357162"/>
          </a:xfrm>
          <a:prstGeom prst="rect">
            <a:avLst/>
          </a:prstGeom>
        </p:spPr>
        <p:txBody>
          <a:bodyPr rtlCol="0">
            <a:normAutofit/>
          </a:bodyPr>
          <a:lstStyle/>
          <a:p>
            <a:r>
              <a:rPr lang="en-US" smtClean="0"/>
              <a:t>Click to edit Master title style</a:t>
            </a:r>
            <a:endParaRPr lang="en-US" dirty="0"/>
          </a:p>
        </p:txBody>
      </p:sp>
      <p:sp>
        <p:nvSpPr>
          <p:cNvPr id="12" name="Text Placeholder 7"/>
          <p:cNvSpPr>
            <a:spLocks noGrp="1"/>
          </p:cNvSpPr>
          <p:nvPr>
            <p:ph type="body" sz="quarter" idx="11"/>
          </p:nvPr>
        </p:nvSpPr>
        <p:spPr>
          <a:xfrm>
            <a:off x="457200" y="1983595"/>
            <a:ext cx="8229600" cy="4563157"/>
          </a:xfrm>
          <a:prstGeom prst="rect">
            <a:avLst/>
          </a:prstGeom>
        </p:spPr>
        <p:txBody>
          <a:bodyPr vert="horz">
            <a:normAutofit/>
          </a:bodyPr>
          <a:lstStyle>
            <a:lvl2pPr marL="914400" indent="-457200">
              <a:buFont typeface="Arial"/>
              <a:buChar char="•"/>
              <a:defRPr>
                <a:solidFill>
                  <a:srgbClr val="585858"/>
                </a:solidFill>
              </a:defRPr>
            </a:lvl2pPr>
            <a:lvl4pPr marL="1714500" indent="-342900">
              <a:buFont typeface="Arial"/>
              <a:buChar char="•"/>
              <a:defRPr/>
            </a:lvl4pPr>
            <a:lvl5pPr marL="2171700" indent="-3429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0FE63E2-BCB4-A648-9A17-09787485DD1E}" type="slidenum">
              <a:rPr lang="en-US"/>
              <a:pPr>
                <a:defRPr/>
              </a:pPr>
              <a:t>‹#›</a:t>
            </a:fld>
            <a:endParaRPr lang="en-US" dirty="0"/>
          </a:p>
        </p:txBody>
      </p:sp>
    </p:spTree>
    <p:extLst>
      <p:ext uri="{BB962C8B-B14F-4D97-AF65-F5344CB8AC3E}">
        <p14:creationId xmlns:p14="http://schemas.microsoft.com/office/powerpoint/2010/main" val="18018664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54347"/>
            <a:ext cx="6093307" cy="122790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Slide Number Placeholder 5"/>
          <p:cNvSpPr>
            <a:spLocks noGrp="1"/>
          </p:cNvSpPr>
          <p:nvPr>
            <p:ph type="sldNum" sz="quarter" idx="4"/>
          </p:nvPr>
        </p:nvSpPr>
        <p:spPr>
          <a:xfrm>
            <a:off x="8526463" y="6546850"/>
            <a:ext cx="552450" cy="365125"/>
          </a:xfrm>
          <a:prstGeom prst="rect">
            <a:avLst/>
          </a:prstGeom>
        </p:spPr>
        <p:txBody>
          <a:bodyPr vert="horz" lIns="91440" tIns="45720" rIns="91440" bIns="45720" rtlCol="0" anchor="ctr"/>
          <a:lstStyle>
            <a:lvl1pPr algn="r" fontAlgn="auto">
              <a:spcBef>
                <a:spcPts val="0"/>
              </a:spcBef>
              <a:spcAft>
                <a:spcPts val="0"/>
              </a:spcAft>
              <a:defRPr sz="1000">
                <a:solidFill>
                  <a:srgbClr val="E9511C"/>
                </a:solidFill>
                <a:latin typeface="+mn-lt"/>
                <a:ea typeface="+mn-ea"/>
                <a:cs typeface="+mn-cs"/>
              </a:defRPr>
            </a:lvl1pPr>
          </a:lstStyle>
          <a:p>
            <a:pPr>
              <a:defRPr/>
            </a:pPr>
            <a:fld id="{35095897-679F-D443-BD0A-9BC1CCC3C554}" type="slidenum">
              <a:rPr lang="en-US" smtClean="0"/>
              <a:pPr>
                <a:defRPr/>
              </a:pPr>
              <a:t>‹#›</a:t>
            </a:fld>
            <a:endParaRPr lang="en-US"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6814" y="619947"/>
            <a:ext cx="2617645" cy="696705"/>
          </a:xfrm>
          <a:prstGeom prst="rect">
            <a:avLst/>
          </a:prstGeom>
        </p:spPr>
      </p:pic>
      <p:sp>
        <p:nvSpPr>
          <p:cNvPr id="10" name="Cube 9"/>
          <p:cNvSpPr/>
          <p:nvPr/>
        </p:nvSpPr>
        <p:spPr>
          <a:xfrm flipV="1">
            <a:off x="0" y="354347"/>
            <a:ext cx="6315375" cy="1436915"/>
          </a:xfrm>
          <a:prstGeom prst="cube">
            <a:avLst>
              <a:gd name="adj" fmla="val 15698"/>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26" name="Title Placeholder 1"/>
          <p:cNvSpPr>
            <a:spLocks noGrp="1"/>
          </p:cNvSpPr>
          <p:nvPr>
            <p:ph type="title"/>
          </p:nvPr>
        </p:nvSpPr>
        <p:spPr bwMode="auto">
          <a:xfrm>
            <a:off x="97712" y="446611"/>
            <a:ext cx="5891608" cy="1043379"/>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40" y="6320495"/>
            <a:ext cx="660956" cy="452709"/>
          </a:xfrm>
          <a:prstGeom prst="rect">
            <a:avLst/>
          </a:prstGeom>
          <a:blipFill>
            <a:blip r:embed="rId9">
              <a:alphaModFix amt="25000"/>
            </a:blip>
            <a:tile tx="0" ty="0" sx="100000" sy="100000" flip="none" algn="tl"/>
          </a:blipFill>
        </p:spPr>
      </p:pic>
    </p:spTree>
    <p:extLst>
      <p:ext uri="{BB962C8B-B14F-4D97-AF65-F5344CB8AC3E}">
        <p14:creationId xmlns:p14="http://schemas.microsoft.com/office/powerpoint/2010/main" val="292249138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670" r:id="rId3"/>
    <p:sldLayoutId id="2147483669" r:id="rId4"/>
  </p:sldLayoutIdLst>
  <p:timing>
    <p:tnLst>
      <p:par>
        <p:cTn id="1" dur="indefinite" restart="never" nodeType="tmRoot"/>
      </p:par>
    </p:tnLst>
  </p:timing>
  <p:hf hdr="0" ftr="0" dt="0"/>
  <p:txStyles>
    <p:titleStyle>
      <a:lvl1pPr algn="ctr" defTabSz="457200" rtl="0" eaLnBrk="1" fontAlgn="base" hangingPunct="1">
        <a:lnSpc>
          <a:spcPct val="90000"/>
        </a:lnSpc>
        <a:spcBef>
          <a:spcPct val="0"/>
        </a:spcBef>
        <a:spcAft>
          <a:spcPct val="0"/>
        </a:spcAft>
        <a:defRPr sz="3600" kern="1200">
          <a:solidFill>
            <a:schemeClr val="bg1"/>
          </a:solidFill>
          <a:latin typeface="+mj-lt"/>
          <a:ea typeface="ＭＳ Ｐゴシック" charset="0"/>
          <a:cs typeface="ＭＳ Ｐゴシック" charset="0"/>
        </a:defRPr>
      </a:lvl1pPr>
      <a:lvl2pPr algn="ctr" defTabSz="457200" rtl="0" eaLnBrk="1" fontAlgn="base" hangingPunct="1">
        <a:lnSpc>
          <a:spcPct val="90000"/>
        </a:lnSpc>
        <a:spcBef>
          <a:spcPct val="0"/>
        </a:spcBef>
        <a:spcAft>
          <a:spcPct val="0"/>
        </a:spcAft>
        <a:defRPr sz="4000">
          <a:solidFill>
            <a:srgbClr val="102149"/>
          </a:solidFill>
          <a:latin typeface="Calibri" charset="0"/>
          <a:ea typeface="ＭＳ Ｐゴシック" charset="0"/>
          <a:cs typeface="ＭＳ Ｐゴシック" charset="0"/>
        </a:defRPr>
      </a:lvl2pPr>
      <a:lvl3pPr algn="ctr" defTabSz="457200" rtl="0" eaLnBrk="1" fontAlgn="base" hangingPunct="1">
        <a:lnSpc>
          <a:spcPct val="90000"/>
        </a:lnSpc>
        <a:spcBef>
          <a:spcPct val="0"/>
        </a:spcBef>
        <a:spcAft>
          <a:spcPct val="0"/>
        </a:spcAft>
        <a:defRPr sz="4000">
          <a:solidFill>
            <a:srgbClr val="102149"/>
          </a:solidFill>
          <a:latin typeface="Calibri" charset="0"/>
          <a:ea typeface="ＭＳ Ｐゴシック" charset="0"/>
          <a:cs typeface="ＭＳ Ｐゴシック" charset="0"/>
        </a:defRPr>
      </a:lvl3pPr>
      <a:lvl4pPr algn="ctr" defTabSz="457200" rtl="0" eaLnBrk="1" fontAlgn="base" hangingPunct="1">
        <a:lnSpc>
          <a:spcPct val="90000"/>
        </a:lnSpc>
        <a:spcBef>
          <a:spcPct val="0"/>
        </a:spcBef>
        <a:spcAft>
          <a:spcPct val="0"/>
        </a:spcAft>
        <a:defRPr sz="4000">
          <a:solidFill>
            <a:srgbClr val="102149"/>
          </a:solidFill>
          <a:latin typeface="Calibri" charset="0"/>
          <a:ea typeface="ＭＳ Ｐゴシック" charset="0"/>
          <a:cs typeface="ＭＳ Ｐゴシック" charset="0"/>
        </a:defRPr>
      </a:lvl4pPr>
      <a:lvl5pPr algn="ctr" defTabSz="457200" rtl="0" eaLnBrk="1" fontAlgn="base" hangingPunct="1">
        <a:lnSpc>
          <a:spcPct val="90000"/>
        </a:lnSpc>
        <a:spcBef>
          <a:spcPct val="0"/>
        </a:spcBef>
        <a:spcAft>
          <a:spcPct val="0"/>
        </a:spcAft>
        <a:defRPr sz="4000">
          <a:solidFill>
            <a:srgbClr val="102149"/>
          </a:solidFill>
          <a:latin typeface="Calibri" charset="0"/>
          <a:ea typeface="ＭＳ Ｐゴシック" charset="0"/>
          <a:cs typeface="ＭＳ Ｐゴシック" charset="0"/>
        </a:defRPr>
      </a:lvl5pPr>
      <a:lvl6pPr marL="457200" algn="ctr" defTabSz="457200" rtl="0" eaLnBrk="1" fontAlgn="base" hangingPunct="1">
        <a:lnSpc>
          <a:spcPct val="90000"/>
        </a:lnSpc>
        <a:spcBef>
          <a:spcPct val="0"/>
        </a:spcBef>
        <a:spcAft>
          <a:spcPct val="0"/>
        </a:spcAft>
        <a:defRPr sz="4000">
          <a:solidFill>
            <a:srgbClr val="102149"/>
          </a:solidFill>
          <a:latin typeface="Calibri" charset="0"/>
          <a:ea typeface="ＭＳ Ｐゴシック" charset="0"/>
          <a:cs typeface="ＭＳ Ｐゴシック" charset="0"/>
        </a:defRPr>
      </a:lvl6pPr>
      <a:lvl7pPr marL="914400" algn="ctr" defTabSz="457200" rtl="0" eaLnBrk="1" fontAlgn="base" hangingPunct="1">
        <a:lnSpc>
          <a:spcPct val="90000"/>
        </a:lnSpc>
        <a:spcBef>
          <a:spcPct val="0"/>
        </a:spcBef>
        <a:spcAft>
          <a:spcPct val="0"/>
        </a:spcAft>
        <a:defRPr sz="4000">
          <a:solidFill>
            <a:srgbClr val="102149"/>
          </a:solidFill>
          <a:latin typeface="Calibri" charset="0"/>
          <a:ea typeface="ＭＳ Ｐゴシック" charset="0"/>
          <a:cs typeface="ＭＳ Ｐゴシック" charset="0"/>
        </a:defRPr>
      </a:lvl7pPr>
      <a:lvl8pPr marL="1371600" algn="ctr" defTabSz="457200" rtl="0" eaLnBrk="1" fontAlgn="base" hangingPunct="1">
        <a:lnSpc>
          <a:spcPct val="90000"/>
        </a:lnSpc>
        <a:spcBef>
          <a:spcPct val="0"/>
        </a:spcBef>
        <a:spcAft>
          <a:spcPct val="0"/>
        </a:spcAft>
        <a:defRPr sz="4000">
          <a:solidFill>
            <a:srgbClr val="102149"/>
          </a:solidFill>
          <a:latin typeface="Calibri" charset="0"/>
          <a:ea typeface="ＭＳ Ｐゴシック" charset="0"/>
          <a:cs typeface="ＭＳ Ｐゴシック" charset="0"/>
        </a:defRPr>
      </a:lvl8pPr>
      <a:lvl9pPr marL="1828800" algn="ctr" defTabSz="457200" rtl="0" eaLnBrk="1" fontAlgn="base" hangingPunct="1">
        <a:lnSpc>
          <a:spcPct val="90000"/>
        </a:lnSpc>
        <a:spcBef>
          <a:spcPct val="0"/>
        </a:spcBef>
        <a:spcAft>
          <a:spcPct val="0"/>
        </a:spcAft>
        <a:defRPr sz="4000">
          <a:solidFill>
            <a:srgbClr val="102149"/>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102149"/>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rgbClr val="2A58C2"/>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102149"/>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10214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afr@vdot.Virginia.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143837" y="393663"/>
            <a:ext cx="7618249" cy="2260160"/>
          </a:xfrm>
        </p:spPr>
        <p:txBody>
          <a:bodyPr/>
          <a:lstStyle/>
          <a:p>
            <a:r>
              <a:rPr lang="en-US" sz="3800" b="1" dirty="0" smtClean="0">
                <a:latin typeface="Calibri" charset="0"/>
              </a:rPr>
              <a:t>The Process for Reviewing Pass-Through Entities’ Annual Comprehensive Financial Reports (ACFRs) </a:t>
            </a:r>
            <a:endParaRPr lang="en-US" sz="3800" b="1" dirty="0">
              <a:latin typeface="Calibri" charset="0"/>
            </a:endParaRPr>
          </a:p>
        </p:txBody>
      </p:sp>
      <p:sp>
        <p:nvSpPr>
          <p:cNvPr id="5122" name="Text Placeholder 2"/>
          <p:cNvSpPr>
            <a:spLocks noGrp="1"/>
          </p:cNvSpPr>
          <p:nvPr>
            <p:ph type="body" sz="quarter" idx="10"/>
          </p:nvPr>
        </p:nvSpPr>
        <p:spPr bwMode="auto">
          <a:xfrm>
            <a:off x="143838" y="5167397"/>
            <a:ext cx="4592711" cy="930895"/>
          </a:xfr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bodyPr>
          <a:lstStyle/>
          <a:p>
            <a:r>
              <a:rPr lang="en-US" dirty="0" smtClean="0">
                <a:latin typeface="Calibri" charset="0"/>
              </a:rPr>
              <a:t>February 2022</a:t>
            </a:r>
            <a:endParaRPr lang="en-US" dirty="0">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CFR Part 200 (Cont.)</a:t>
            </a:r>
            <a:endParaRPr lang="en-US" dirty="0"/>
          </a:p>
        </p:txBody>
      </p:sp>
      <p:sp>
        <p:nvSpPr>
          <p:cNvPr id="3" name="Text Placeholder 2"/>
          <p:cNvSpPr>
            <a:spLocks noGrp="1"/>
          </p:cNvSpPr>
          <p:nvPr>
            <p:ph type="body" sz="quarter" idx="11"/>
          </p:nvPr>
        </p:nvSpPr>
        <p:spPr/>
        <p:txBody>
          <a:bodyPr>
            <a:normAutofit/>
          </a:bodyPr>
          <a:lstStyle/>
          <a:p>
            <a:pPr marL="914400" indent="0">
              <a:spcAft>
                <a:spcPts val="600"/>
              </a:spcAft>
              <a:buNone/>
            </a:pPr>
            <a:r>
              <a:rPr lang="en-US" sz="1800" i="1" dirty="0" smtClean="0"/>
              <a:t>Verify </a:t>
            </a:r>
            <a:r>
              <a:rPr lang="en-US" sz="1800" i="1" dirty="0"/>
              <a:t>that every subrecipient is audited as required by Subpart F - Audit Requirements of this part when it is expected that </a:t>
            </a:r>
            <a:r>
              <a:rPr lang="en-US" sz="1800" i="1"/>
              <a:t>the </a:t>
            </a:r>
            <a:r>
              <a:rPr lang="en-US" sz="1800" i="1" smtClean="0"/>
              <a:t>subrecipient’s </a:t>
            </a:r>
            <a:r>
              <a:rPr lang="en-US" sz="1800" i="1" dirty="0"/>
              <a:t>Federal awards expended during the respective fiscal year equaled or exceeded the threshold set </a:t>
            </a:r>
            <a:r>
              <a:rPr lang="en-US" sz="1800" i="1"/>
              <a:t>forth </a:t>
            </a:r>
            <a:r>
              <a:rPr lang="en-US" sz="1800" i="1" smtClean="0"/>
              <a:t>in§200.501 </a:t>
            </a:r>
            <a:r>
              <a:rPr lang="en-US" sz="1800" i="1" dirty="0"/>
              <a:t>Audit requirements.</a:t>
            </a:r>
          </a:p>
          <a:p>
            <a:pPr marL="914400" indent="0">
              <a:buNone/>
            </a:pPr>
            <a:r>
              <a:rPr lang="en-US" sz="1800" i="1" dirty="0" smtClean="0"/>
              <a:t>Consider </a:t>
            </a:r>
            <a:r>
              <a:rPr lang="en-US" sz="1800" i="1" dirty="0"/>
              <a:t>whether the results of </a:t>
            </a:r>
            <a:r>
              <a:rPr lang="en-US" sz="1800" i="1"/>
              <a:t>the </a:t>
            </a:r>
            <a:r>
              <a:rPr lang="en-US" sz="1800" i="1" smtClean="0"/>
              <a:t>subrecipient’s </a:t>
            </a:r>
            <a:r>
              <a:rPr lang="en-US" sz="1800" i="1" dirty="0"/>
              <a:t>audits, on-site reviews, or other monitoring indicate conditions that necessitate adjustments to the </a:t>
            </a:r>
            <a:r>
              <a:rPr lang="en-US" sz="1800" i="1"/>
              <a:t>pass-through </a:t>
            </a:r>
            <a:r>
              <a:rPr lang="en-US" sz="1800" i="1" smtClean="0"/>
              <a:t>entity’s </a:t>
            </a:r>
            <a:r>
              <a:rPr lang="en-US" sz="1800" i="1" dirty="0"/>
              <a:t>own records</a:t>
            </a:r>
            <a:r>
              <a:rPr lang="en-US" sz="1800" i="1" dirty="0" smtClean="0"/>
              <a:t>.</a:t>
            </a:r>
            <a:endParaRPr lang="en-US" sz="1800" i="1" dirty="0"/>
          </a:p>
        </p:txBody>
      </p:sp>
      <p:sp>
        <p:nvSpPr>
          <p:cNvPr id="4" name="Slide Number Placeholder 3"/>
          <p:cNvSpPr>
            <a:spLocks noGrp="1"/>
          </p:cNvSpPr>
          <p:nvPr>
            <p:ph type="sldNum" sz="quarter" idx="12"/>
          </p:nvPr>
        </p:nvSpPr>
        <p:spPr/>
        <p:txBody>
          <a:bodyPr/>
          <a:lstStyle/>
          <a:p>
            <a:pPr>
              <a:defRPr/>
            </a:pPr>
            <a:fld id="{35095897-679F-D443-BD0A-9BC1CCC3C554}" type="slidenum">
              <a:rPr lang="en-US" smtClean="0"/>
              <a:pPr>
                <a:defRPr/>
              </a:pPr>
              <a:t>10</a:t>
            </a:fld>
            <a:endParaRPr lang="en-US" dirty="0"/>
          </a:p>
        </p:txBody>
      </p:sp>
    </p:spTree>
    <p:extLst>
      <p:ext uri="{BB962C8B-B14F-4D97-AF65-F5344CB8AC3E}">
        <p14:creationId xmlns:p14="http://schemas.microsoft.com/office/powerpoint/2010/main" val="3665281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CFR Part 200 (Cont.)</a:t>
            </a:r>
            <a:endParaRPr lang="en-US" dirty="0"/>
          </a:p>
        </p:txBody>
      </p:sp>
      <p:sp>
        <p:nvSpPr>
          <p:cNvPr id="3" name="Text Placeholder 2"/>
          <p:cNvSpPr>
            <a:spLocks noGrp="1"/>
          </p:cNvSpPr>
          <p:nvPr>
            <p:ph type="body" sz="quarter" idx="11"/>
          </p:nvPr>
        </p:nvSpPr>
        <p:spPr/>
        <p:txBody>
          <a:bodyPr>
            <a:normAutofit/>
          </a:bodyPr>
          <a:lstStyle/>
          <a:p>
            <a:r>
              <a:rPr lang="en-US" sz="2400" dirty="0" smtClean="0"/>
              <a:t>Further, 2 </a:t>
            </a:r>
            <a:r>
              <a:rPr lang="en-US" sz="2400" dirty="0"/>
              <a:t>CFR Part </a:t>
            </a:r>
            <a:r>
              <a:rPr lang="en-US" sz="2400" dirty="0" smtClean="0"/>
              <a:t>200, </a:t>
            </a:r>
            <a:r>
              <a:rPr lang="en-US" sz="2400" dirty="0"/>
              <a:t>Subpart F, </a:t>
            </a:r>
            <a:r>
              <a:rPr lang="en-US" sz="2400" i="1" dirty="0"/>
              <a:t>Audit Requirements</a:t>
            </a:r>
            <a:r>
              <a:rPr lang="en-US" sz="2400" dirty="0" smtClean="0"/>
              <a:t>,§</a:t>
            </a:r>
            <a:r>
              <a:rPr lang="en-US" sz="2400" dirty="0"/>
              <a:t>200.512, </a:t>
            </a:r>
            <a:r>
              <a:rPr lang="en-US" sz="2400" i="1" dirty="0"/>
              <a:t>Report </a:t>
            </a:r>
            <a:r>
              <a:rPr lang="en-US" sz="2400" i="1" dirty="0" smtClean="0"/>
              <a:t>submission,</a:t>
            </a:r>
            <a:r>
              <a:rPr lang="en-US" sz="2400" dirty="0" smtClean="0"/>
              <a:t> states:</a:t>
            </a:r>
            <a:endParaRPr lang="en-US" sz="2400" dirty="0"/>
          </a:p>
          <a:p>
            <a:pPr marL="914400" indent="0">
              <a:buNone/>
            </a:pPr>
            <a:r>
              <a:rPr lang="en-US" sz="2400" i="1" dirty="0"/>
              <a:t>A subrecipient’s audit must be completed and the data collection form and reporting package must be submitted within the earlier of 30 calendar days after receipt of the </a:t>
            </a:r>
            <a:r>
              <a:rPr lang="en-US" sz="2400" i="1" dirty="0" smtClean="0"/>
              <a:t>auditor’s </a:t>
            </a:r>
            <a:r>
              <a:rPr lang="en-US" sz="2400" i="1" dirty="0"/>
              <a:t>report(s), or nine months after the end of the audit period. </a:t>
            </a:r>
            <a:endParaRPr lang="en-US" sz="2400" b="1" i="1" dirty="0"/>
          </a:p>
        </p:txBody>
      </p:sp>
      <p:sp>
        <p:nvSpPr>
          <p:cNvPr id="4" name="Slide Number Placeholder 3"/>
          <p:cNvSpPr>
            <a:spLocks noGrp="1"/>
          </p:cNvSpPr>
          <p:nvPr>
            <p:ph type="sldNum" sz="quarter" idx="12"/>
          </p:nvPr>
        </p:nvSpPr>
        <p:spPr/>
        <p:txBody>
          <a:bodyPr/>
          <a:lstStyle/>
          <a:p>
            <a:pPr>
              <a:defRPr/>
            </a:pPr>
            <a:fld id="{35095897-679F-D443-BD0A-9BC1CCC3C554}" type="slidenum">
              <a:rPr lang="en-US" smtClean="0"/>
              <a:pPr>
                <a:defRPr/>
              </a:pPr>
              <a:t>11</a:t>
            </a:fld>
            <a:endParaRPr lang="en-US" dirty="0"/>
          </a:p>
        </p:txBody>
      </p:sp>
    </p:spTree>
    <p:extLst>
      <p:ext uri="{BB962C8B-B14F-4D97-AF65-F5344CB8AC3E}">
        <p14:creationId xmlns:p14="http://schemas.microsoft.com/office/powerpoint/2010/main" val="356858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Specifications for Audits of Counties, Cities, and Towns</a:t>
            </a:r>
          </a:p>
        </p:txBody>
      </p:sp>
      <p:sp>
        <p:nvSpPr>
          <p:cNvPr id="3" name="Text Placeholder 2"/>
          <p:cNvSpPr>
            <a:spLocks noGrp="1"/>
          </p:cNvSpPr>
          <p:nvPr>
            <p:ph type="body" sz="quarter" idx="11"/>
          </p:nvPr>
        </p:nvSpPr>
        <p:spPr/>
        <p:txBody>
          <a:bodyPr>
            <a:noAutofit/>
          </a:bodyPr>
          <a:lstStyle/>
          <a:p>
            <a:r>
              <a:rPr lang="en-US" sz="2000" dirty="0" smtClean="0"/>
              <a:t>The APA’s </a:t>
            </a:r>
            <a:r>
              <a:rPr lang="en-US" sz="2000" i="1" dirty="0"/>
              <a:t>Specifications for Audits of Counties, Cities, and </a:t>
            </a:r>
            <a:r>
              <a:rPr lang="en-US" sz="2000" i="1" dirty="0" smtClean="0"/>
              <a:t>Towns</a:t>
            </a:r>
            <a:r>
              <a:rPr lang="en-US" sz="2000" dirty="0" smtClean="0"/>
              <a:t> states:</a:t>
            </a:r>
            <a:endParaRPr lang="en-US" sz="2000" dirty="0"/>
          </a:p>
          <a:p>
            <a:pPr marL="914400" lvl="0" indent="0">
              <a:spcAft>
                <a:spcPts val="600"/>
              </a:spcAft>
              <a:buNone/>
            </a:pPr>
            <a:r>
              <a:rPr lang="en-US" sz="2000" i="1" dirty="0"/>
              <a:t>The Specifications for Audits of Counties, Cities, and Towns sets standards for audits of local governments in Virginia. The Auditor of Public Accounts (APA) designed these specifications to help ensure the quality of local government audits and ensure compliance with material and significant state laws and regulations. </a:t>
            </a:r>
          </a:p>
          <a:p>
            <a:pPr marL="914400" lvl="0" indent="0">
              <a:spcAft>
                <a:spcPts val="600"/>
              </a:spcAft>
              <a:buNone/>
            </a:pPr>
            <a:r>
              <a:rPr lang="en-US" sz="2000" i="1" dirty="0"/>
              <a:t>These specifications apply to all audits of counties, cities, towns with populations of 3,500 or more, and towns operating a separate school division. The Code of Virginia does not require towns with populations of less than 3,500 without a separate school division to have an audit </a:t>
            </a:r>
            <a:r>
              <a:rPr lang="en-US" sz="2000" i="1" dirty="0" smtClean="0"/>
              <a:t>(ACFR) </a:t>
            </a:r>
            <a:r>
              <a:rPr lang="en-US" sz="2000" i="1" dirty="0"/>
              <a:t>in accordance with these specifications. However, nothing prevents these towns from having an annual audit in accordance with these specifications at their </a:t>
            </a:r>
            <a:r>
              <a:rPr lang="en-US" sz="2000" i="1" dirty="0" smtClean="0"/>
              <a:t>option.</a:t>
            </a:r>
            <a:endParaRPr lang="en-US" sz="2000" b="1" i="1" dirty="0"/>
          </a:p>
        </p:txBody>
      </p:sp>
      <p:sp>
        <p:nvSpPr>
          <p:cNvPr id="4" name="Slide Number Placeholder 3"/>
          <p:cNvSpPr>
            <a:spLocks noGrp="1"/>
          </p:cNvSpPr>
          <p:nvPr>
            <p:ph type="sldNum" sz="quarter" idx="12"/>
          </p:nvPr>
        </p:nvSpPr>
        <p:spPr/>
        <p:txBody>
          <a:bodyPr/>
          <a:lstStyle/>
          <a:p>
            <a:pPr>
              <a:defRPr/>
            </a:pPr>
            <a:fld id="{35095897-679F-D443-BD0A-9BC1CCC3C554}" type="slidenum">
              <a:rPr lang="en-US" smtClean="0"/>
              <a:pPr>
                <a:defRPr/>
              </a:pPr>
              <a:t>12</a:t>
            </a:fld>
            <a:endParaRPr lang="en-US" dirty="0"/>
          </a:p>
        </p:txBody>
      </p:sp>
    </p:spTree>
    <p:extLst>
      <p:ext uri="{BB962C8B-B14F-4D97-AF65-F5344CB8AC3E}">
        <p14:creationId xmlns:p14="http://schemas.microsoft.com/office/powerpoint/2010/main" val="2208355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dirty="0"/>
              <a:t>Specifications for Audits of Counties, Cities, and </a:t>
            </a:r>
            <a:r>
              <a:rPr lang="en-US" sz="3100" dirty="0" smtClean="0"/>
              <a:t>Towns (Cont.)</a:t>
            </a:r>
            <a:endParaRPr lang="en-US" sz="3100" dirty="0"/>
          </a:p>
        </p:txBody>
      </p:sp>
      <p:sp>
        <p:nvSpPr>
          <p:cNvPr id="3" name="Text Placeholder 2"/>
          <p:cNvSpPr>
            <a:spLocks noGrp="1"/>
          </p:cNvSpPr>
          <p:nvPr>
            <p:ph type="body" sz="quarter" idx="11"/>
          </p:nvPr>
        </p:nvSpPr>
        <p:spPr/>
        <p:txBody>
          <a:bodyPr>
            <a:noAutofit/>
          </a:bodyPr>
          <a:lstStyle/>
          <a:p>
            <a:pPr marL="914400" lvl="0" indent="0">
              <a:spcAft>
                <a:spcPts val="600"/>
              </a:spcAft>
              <a:buNone/>
            </a:pPr>
            <a:r>
              <a:rPr lang="en-US" sz="2000" i="1" dirty="0" smtClean="0"/>
              <a:t>The </a:t>
            </a:r>
            <a:r>
              <a:rPr lang="en-US" sz="2000" i="1" dirty="0"/>
              <a:t>local government, or the auditor if so specified in the audit contract, must submit the final audited financial report to the Auditor of Public Accounts by November 30 of each year in accordance with the Code of Virginia. </a:t>
            </a:r>
            <a:r>
              <a:rPr lang="en-US" sz="2000" i="1" dirty="0" smtClean="0"/>
              <a:t>If </a:t>
            </a:r>
            <a:r>
              <a:rPr lang="en-US" sz="2000" i="1" dirty="0"/>
              <a:t>the School Board or other component unit of a locality issues a separate financial report, they are also required to submit copies of the final audited report to the Auditor of Public Accounts by November 30</a:t>
            </a:r>
            <a:r>
              <a:rPr lang="en-US" sz="2000" i="1" dirty="0" smtClean="0"/>
              <a:t>.</a:t>
            </a:r>
            <a:endParaRPr lang="en-US" sz="2000" i="1" dirty="0"/>
          </a:p>
          <a:p>
            <a:pPr marL="914400" indent="0">
              <a:spcAft>
                <a:spcPts val="600"/>
              </a:spcAft>
              <a:buNone/>
            </a:pPr>
            <a:r>
              <a:rPr lang="en-US" sz="2000" i="1" dirty="0" smtClean="0"/>
              <a:t>If </a:t>
            </a:r>
            <a:r>
              <a:rPr lang="en-US" sz="2000" i="1" dirty="0"/>
              <a:t>the local government elects to prepare a separate single audit report, they are also required to submit that to the Auditor of Public Accounts by the November 30 deadline. The auditor and/or locality should only submit a final audited financial report to the Auditor of Public Accounts.</a:t>
            </a:r>
            <a:endParaRPr lang="en-US" sz="2000" b="1" i="1" dirty="0"/>
          </a:p>
        </p:txBody>
      </p:sp>
      <p:sp>
        <p:nvSpPr>
          <p:cNvPr id="4" name="Slide Number Placeholder 3"/>
          <p:cNvSpPr>
            <a:spLocks noGrp="1"/>
          </p:cNvSpPr>
          <p:nvPr>
            <p:ph type="sldNum" sz="quarter" idx="12"/>
          </p:nvPr>
        </p:nvSpPr>
        <p:spPr/>
        <p:txBody>
          <a:bodyPr/>
          <a:lstStyle/>
          <a:p>
            <a:pPr>
              <a:defRPr/>
            </a:pPr>
            <a:fld id="{35095897-679F-D443-BD0A-9BC1CCC3C554}" type="slidenum">
              <a:rPr lang="en-US" smtClean="0"/>
              <a:pPr>
                <a:defRPr/>
              </a:pPr>
              <a:t>13</a:t>
            </a:fld>
            <a:endParaRPr lang="en-US" dirty="0"/>
          </a:p>
        </p:txBody>
      </p:sp>
    </p:spTree>
    <p:extLst>
      <p:ext uri="{BB962C8B-B14F-4D97-AF65-F5344CB8AC3E}">
        <p14:creationId xmlns:p14="http://schemas.microsoft.com/office/powerpoint/2010/main" val="1812659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Specifications for Audits of Authorities, Boards, and Commissions</a:t>
            </a:r>
          </a:p>
        </p:txBody>
      </p:sp>
      <p:sp>
        <p:nvSpPr>
          <p:cNvPr id="3" name="Text Placeholder 2"/>
          <p:cNvSpPr>
            <a:spLocks noGrp="1"/>
          </p:cNvSpPr>
          <p:nvPr>
            <p:ph type="body" sz="quarter" idx="11"/>
          </p:nvPr>
        </p:nvSpPr>
        <p:spPr/>
        <p:txBody>
          <a:bodyPr>
            <a:noAutofit/>
          </a:bodyPr>
          <a:lstStyle/>
          <a:p>
            <a:r>
              <a:rPr lang="en-US" sz="2000" dirty="0" smtClean="0"/>
              <a:t>The APA’s </a:t>
            </a:r>
            <a:r>
              <a:rPr lang="en-US" sz="2000" i="1" dirty="0"/>
              <a:t>Specifications for Audits of Authorities, Boards, and </a:t>
            </a:r>
            <a:r>
              <a:rPr lang="en-US" sz="2000" i="1" dirty="0" smtClean="0"/>
              <a:t>Commissions </a:t>
            </a:r>
            <a:r>
              <a:rPr lang="en-US" sz="2000" dirty="0" smtClean="0"/>
              <a:t>states:</a:t>
            </a:r>
            <a:endParaRPr lang="en-US" sz="2000" dirty="0"/>
          </a:p>
          <a:p>
            <a:pPr marL="914400" lvl="0" indent="0">
              <a:buNone/>
            </a:pPr>
            <a:r>
              <a:rPr lang="en-US" sz="2000" i="1" dirty="0"/>
              <a:t>The Auditor of Public Accounts (APA) has responsibility in accordance with Section 30-140 of the Code of Virginia, to establish audit specifications for governmental authorities, boards and commissions, with unelected governing bodies. </a:t>
            </a:r>
            <a:r>
              <a:rPr lang="en-US" sz="2000" i="1" dirty="0" smtClean="0"/>
              <a:t>The </a:t>
            </a:r>
            <a:r>
              <a:rPr lang="en-US" sz="2000" i="1" dirty="0"/>
              <a:t>statutory audit requirements for Authorities, Boards and Commissions requires that all authorities, boards and commissions having financial transactions in excess of $25,000 shall file an audit report within 90 days after the close of the fiscal year with the Auditor of Public Accounts. </a:t>
            </a:r>
          </a:p>
        </p:txBody>
      </p:sp>
      <p:sp>
        <p:nvSpPr>
          <p:cNvPr id="4" name="Slide Number Placeholder 3"/>
          <p:cNvSpPr>
            <a:spLocks noGrp="1"/>
          </p:cNvSpPr>
          <p:nvPr>
            <p:ph type="sldNum" sz="quarter" idx="12"/>
          </p:nvPr>
        </p:nvSpPr>
        <p:spPr/>
        <p:txBody>
          <a:bodyPr/>
          <a:lstStyle/>
          <a:p>
            <a:pPr>
              <a:defRPr/>
            </a:pPr>
            <a:fld id="{35095897-679F-D443-BD0A-9BC1CCC3C554}" type="slidenum">
              <a:rPr lang="en-US" smtClean="0"/>
              <a:pPr>
                <a:defRPr/>
              </a:pPr>
              <a:t>14</a:t>
            </a:fld>
            <a:endParaRPr lang="en-US" dirty="0"/>
          </a:p>
        </p:txBody>
      </p:sp>
    </p:spTree>
    <p:extLst>
      <p:ext uri="{BB962C8B-B14F-4D97-AF65-F5344CB8AC3E}">
        <p14:creationId xmlns:p14="http://schemas.microsoft.com/office/powerpoint/2010/main" val="1776475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Subrecipient </a:t>
            </a:r>
            <a:r>
              <a:rPr lang="en-US" dirty="0"/>
              <a:t>Review Process</a:t>
            </a:r>
          </a:p>
        </p:txBody>
      </p:sp>
      <p:sp>
        <p:nvSpPr>
          <p:cNvPr id="3" name="Text Placeholder 2"/>
          <p:cNvSpPr>
            <a:spLocks noGrp="1"/>
          </p:cNvSpPr>
          <p:nvPr>
            <p:ph type="body" sz="quarter" idx="11"/>
          </p:nvPr>
        </p:nvSpPr>
        <p:spPr/>
        <p:txBody>
          <a:bodyPr>
            <a:normAutofit/>
          </a:bodyPr>
          <a:lstStyle/>
          <a:p>
            <a:r>
              <a:rPr lang="en-US" sz="2800" dirty="0" smtClean="0"/>
              <a:t>The following is a list of items required to be submitted by the </a:t>
            </a:r>
            <a:r>
              <a:rPr lang="en-US" sz="2800" dirty="0" err="1" smtClean="0"/>
              <a:t>Subrecipient</a:t>
            </a:r>
            <a:r>
              <a:rPr lang="en-US" sz="2800" dirty="0" smtClean="0"/>
              <a:t>:</a:t>
            </a:r>
          </a:p>
          <a:p>
            <a:pPr lvl="1"/>
            <a:r>
              <a:rPr lang="en-US" sz="2400" dirty="0" smtClean="0"/>
              <a:t>Response Form</a:t>
            </a:r>
          </a:p>
          <a:p>
            <a:pPr lvl="1"/>
            <a:r>
              <a:rPr lang="en-US" sz="2400" dirty="0" smtClean="0"/>
              <a:t>Current FY Financial Report/Single Audit</a:t>
            </a:r>
          </a:p>
          <a:p>
            <a:pPr lvl="1"/>
            <a:r>
              <a:rPr lang="en-US" sz="2400" dirty="0" smtClean="0"/>
              <a:t>Audit Findings/Corrective Action Plans</a:t>
            </a:r>
          </a:p>
          <a:p>
            <a:pPr lvl="1"/>
            <a:r>
              <a:rPr lang="en-US" sz="2400" dirty="0" smtClean="0"/>
              <a:t>Reconciliation of Federal Share Amounts</a:t>
            </a:r>
          </a:p>
          <a:p>
            <a:pPr marL="457200" lvl="1" indent="0">
              <a:buNone/>
            </a:pPr>
            <a:endParaRPr lang="en-US" sz="3200"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5095897-679F-D443-BD0A-9BC1CCC3C554}" type="slidenum">
              <a:rPr lang="en-US" smtClean="0"/>
              <a:pPr>
                <a:defRPr/>
              </a:pPr>
              <a:t>15</a:t>
            </a:fld>
            <a:endParaRPr lang="en-US" dirty="0"/>
          </a:p>
        </p:txBody>
      </p:sp>
    </p:spTree>
    <p:extLst>
      <p:ext uri="{BB962C8B-B14F-4D97-AF65-F5344CB8AC3E}">
        <p14:creationId xmlns:p14="http://schemas.microsoft.com/office/powerpoint/2010/main" val="356948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Subrecipient Document Submission</a:t>
            </a:r>
            <a:endParaRPr lang="en-US" dirty="0"/>
          </a:p>
        </p:txBody>
      </p:sp>
      <p:sp>
        <p:nvSpPr>
          <p:cNvPr id="3" name="Text Placeholder 2"/>
          <p:cNvSpPr>
            <a:spLocks noGrp="1"/>
          </p:cNvSpPr>
          <p:nvPr>
            <p:ph type="body" sz="quarter" idx="11"/>
          </p:nvPr>
        </p:nvSpPr>
        <p:spPr/>
        <p:txBody>
          <a:bodyPr>
            <a:normAutofit/>
          </a:bodyPr>
          <a:lstStyle/>
          <a:p>
            <a:r>
              <a:rPr lang="en-US" sz="2800" dirty="0" smtClean="0"/>
              <a:t> Local Assistance sends emails requesting</a:t>
            </a:r>
            <a:r>
              <a:rPr lang="en-US" sz="2800" dirty="0" smtClean="0">
                <a:solidFill>
                  <a:schemeClr val="tx1"/>
                </a:solidFill>
              </a:rPr>
              <a:t> </a:t>
            </a:r>
            <a:r>
              <a:rPr lang="en-US" sz="2800" dirty="0"/>
              <a:t>that </a:t>
            </a:r>
            <a:r>
              <a:rPr lang="en-US" sz="2800" dirty="0" smtClean="0"/>
              <a:t>subrecipients </a:t>
            </a:r>
            <a:r>
              <a:rPr lang="en-US" sz="2800" dirty="0"/>
              <a:t>electronically submit their </a:t>
            </a:r>
            <a:r>
              <a:rPr lang="en-US" sz="2800" dirty="0" smtClean="0"/>
              <a:t>ACFR</a:t>
            </a:r>
            <a:r>
              <a:rPr lang="en-US" sz="2800" dirty="0"/>
              <a:t>, SEFA, and reconciliations to the </a:t>
            </a:r>
            <a:r>
              <a:rPr lang="en-US" sz="2800" dirty="0" smtClean="0"/>
              <a:t>VDOT </a:t>
            </a:r>
            <a:r>
              <a:rPr lang="en-US" sz="2800" dirty="0"/>
              <a:t>mailbox </a:t>
            </a:r>
            <a:r>
              <a:rPr lang="en-US" sz="2800" dirty="0" smtClean="0"/>
              <a:t>(</a:t>
            </a:r>
            <a:r>
              <a:rPr lang="en-US" sz="2800" dirty="0" smtClean="0">
                <a:hlinkClick r:id="rId2"/>
              </a:rPr>
              <a:t>cafr@vdot.Virginia.gov</a:t>
            </a:r>
            <a:r>
              <a:rPr lang="en-US" sz="2800" dirty="0" smtClean="0"/>
              <a:t>) at </a:t>
            </a:r>
            <a:r>
              <a:rPr lang="en-US" sz="2800" dirty="0"/>
              <a:t>the same time as they submit the required documentation to the Federal Audit Clearinghouse </a:t>
            </a:r>
            <a:r>
              <a:rPr lang="en-US" sz="2800" dirty="0" smtClean="0"/>
              <a:t>(FAC), </a:t>
            </a:r>
            <a:r>
              <a:rPr lang="en-US" sz="2800" dirty="0"/>
              <a:t>or no later than April </a:t>
            </a:r>
            <a:r>
              <a:rPr lang="en-US" sz="2800" dirty="0" smtClean="0"/>
              <a:t>30.</a:t>
            </a:r>
            <a:endParaRPr lang="en-US" sz="2800" dirty="0"/>
          </a:p>
          <a:p>
            <a:endParaRPr lang="en-US" dirty="0"/>
          </a:p>
        </p:txBody>
      </p:sp>
      <p:sp>
        <p:nvSpPr>
          <p:cNvPr id="4" name="Slide Number Placeholder 3"/>
          <p:cNvSpPr>
            <a:spLocks noGrp="1"/>
          </p:cNvSpPr>
          <p:nvPr>
            <p:ph type="sldNum" sz="quarter" idx="12"/>
          </p:nvPr>
        </p:nvSpPr>
        <p:spPr/>
        <p:txBody>
          <a:bodyPr/>
          <a:lstStyle/>
          <a:p>
            <a:pPr>
              <a:defRPr/>
            </a:pPr>
            <a:fld id="{35095897-679F-D443-BD0A-9BC1CCC3C554}" type="slidenum">
              <a:rPr lang="en-US" smtClean="0"/>
              <a:pPr>
                <a:defRPr/>
              </a:pPr>
              <a:t>16</a:t>
            </a:fld>
            <a:endParaRPr lang="en-US" dirty="0"/>
          </a:p>
        </p:txBody>
      </p:sp>
    </p:spTree>
    <p:extLst>
      <p:ext uri="{BB962C8B-B14F-4D97-AF65-F5344CB8AC3E}">
        <p14:creationId xmlns:p14="http://schemas.microsoft.com/office/powerpoint/2010/main" val="3746187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Subrecipient Document Submission (Cont.)</a:t>
            </a:r>
            <a:endParaRPr lang="en-US" dirty="0"/>
          </a:p>
        </p:txBody>
      </p:sp>
      <p:sp>
        <p:nvSpPr>
          <p:cNvPr id="3" name="Text Placeholder 2"/>
          <p:cNvSpPr>
            <a:spLocks noGrp="1"/>
          </p:cNvSpPr>
          <p:nvPr>
            <p:ph type="body" sz="quarter" idx="11"/>
          </p:nvPr>
        </p:nvSpPr>
        <p:spPr/>
        <p:txBody>
          <a:bodyPr>
            <a:normAutofit/>
          </a:bodyPr>
          <a:lstStyle/>
          <a:p>
            <a:r>
              <a:rPr lang="en-US" sz="2800" dirty="0" smtClean="0"/>
              <a:t>Because </a:t>
            </a:r>
            <a:r>
              <a:rPr lang="en-US" sz="2800" dirty="0"/>
              <a:t>the majority of the subrecipients are local government entities with fiscal years ending on June 30 and are therefore required to submit their </a:t>
            </a:r>
            <a:r>
              <a:rPr lang="en-US" sz="2800" dirty="0" smtClean="0"/>
              <a:t>ACFR </a:t>
            </a:r>
            <a:r>
              <a:rPr lang="en-US" sz="2800" dirty="0"/>
              <a:t>and Single Audit reports to the APA by November 30 of that calendar year, the subrecipients begin submitting their responses to the </a:t>
            </a:r>
            <a:r>
              <a:rPr lang="en-US" sz="2800" dirty="0" smtClean="0"/>
              <a:t>VDOT mailbox (cafr@vdot.Virginia.gov) </a:t>
            </a:r>
            <a:r>
              <a:rPr lang="en-US" sz="2800" dirty="0"/>
              <a:t>in </a:t>
            </a:r>
            <a:r>
              <a:rPr lang="en-US" sz="2800" dirty="0" smtClean="0"/>
              <a:t>November.</a:t>
            </a:r>
          </a:p>
          <a:p>
            <a:endParaRPr lang="en-US" dirty="0"/>
          </a:p>
        </p:txBody>
      </p:sp>
      <p:sp>
        <p:nvSpPr>
          <p:cNvPr id="4" name="Slide Number Placeholder 3"/>
          <p:cNvSpPr>
            <a:spLocks noGrp="1"/>
          </p:cNvSpPr>
          <p:nvPr>
            <p:ph type="sldNum" sz="quarter" idx="12"/>
          </p:nvPr>
        </p:nvSpPr>
        <p:spPr/>
        <p:txBody>
          <a:bodyPr/>
          <a:lstStyle/>
          <a:p>
            <a:pPr>
              <a:defRPr/>
            </a:pPr>
            <a:fld id="{35095897-679F-D443-BD0A-9BC1CCC3C554}" type="slidenum">
              <a:rPr lang="en-US" smtClean="0"/>
              <a:pPr>
                <a:defRPr/>
              </a:pPr>
              <a:t>17</a:t>
            </a:fld>
            <a:endParaRPr lang="en-US" dirty="0"/>
          </a:p>
        </p:txBody>
      </p:sp>
    </p:spTree>
    <p:extLst>
      <p:ext uri="{BB962C8B-B14F-4D97-AF65-F5344CB8AC3E}">
        <p14:creationId xmlns:p14="http://schemas.microsoft.com/office/powerpoint/2010/main" val="838661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of Subrecipient Submissions for </a:t>
            </a:r>
            <a:r>
              <a:rPr lang="en-US" dirty="0" smtClean="0"/>
              <a:t>Completeness</a:t>
            </a:r>
            <a:endParaRPr lang="en-US" dirty="0"/>
          </a:p>
        </p:txBody>
      </p:sp>
      <p:sp>
        <p:nvSpPr>
          <p:cNvPr id="3" name="Text Placeholder 2"/>
          <p:cNvSpPr>
            <a:spLocks noGrp="1"/>
          </p:cNvSpPr>
          <p:nvPr>
            <p:ph type="body" sz="quarter" idx="11"/>
          </p:nvPr>
        </p:nvSpPr>
        <p:spPr/>
        <p:txBody>
          <a:bodyPr/>
          <a:lstStyle/>
          <a:p>
            <a:r>
              <a:rPr lang="en-US" dirty="0"/>
              <a:t>Upon receiving a submission from a </a:t>
            </a:r>
            <a:r>
              <a:rPr lang="en-US" dirty="0" smtClean="0"/>
              <a:t>subrecipient</a:t>
            </a:r>
            <a:r>
              <a:rPr lang="en-US" dirty="0"/>
              <a:t>, </a:t>
            </a:r>
            <a:r>
              <a:rPr lang="en-US" dirty="0" smtClean="0"/>
              <a:t>VDOT verifies that: </a:t>
            </a:r>
          </a:p>
          <a:p>
            <a:pPr lvl="1"/>
            <a:r>
              <a:rPr lang="en-US" dirty="0" smtClean="0"/>
              <a:t>The submission contains all </a:t>
            </a:r>
            <a:r>
              <a:rPr lang="en-US" dirty="0"/>
              <a:t>of the </a:t>
            </a:r>
            <a:r>
              <a:rPr lang="en-US" dirty="0" smtClean="0"/>
              <a:t>required documentation </a:t>
            </a:r>
            <a:r>
              <a:rPr lang="en-US" dirty="0"/>
              <a:t>(i.e., the audit reports, Response Form, and reconciliations</a:t>
            </a:r>
            <a:r>
              <a:rPr lang="en-US" dirty="0" smtClean="0"/>
              <a:t>).</a:t>
            </a:r>
          </a:p>
          <a:p>
            <a:pPr lvl="1"/>
            <a:r>
              <a:rPr lang="en-US" dirty="0" smtClean="0"/>
              <a:t>The </a:t>
            </a:r>
            <a:r>
              <a:rPr lang="en-US" dirty="0"/>
              <a:t>Response Form does not contain any </a:t>
            </a:r>
            <a:r>
              <a:rPr lang="en-US" dirty="0" smtClean="0"/>
              <a:t>errors.</a:t>
            </a:r>
            <a:endParaRPr lang="en-US" dirty="0"/>
          </a:p>
        </p:txBody>
      </p:sp>
      <p:sp>
        <p:nvSpPr>
          <p:cNvPr id="4" name="Slide Number Placeholder 3"/>
          <p:cNvSpPr>
            <a:spLocks noGrp="1"/>
          </p:cNvSpPr>
          <p:nvPr>
            <p:ph type="sldNum" sz="quarter" idx="12"/>
          </p:nvPr>
        </p:nvSpPr>
        <p:spPr/>
        <p:txBody>
          <a:bodyPr/>
          <a:lstStyle/>
          <a:p>
            <a:pPr>
              <a:defRPr/>
            </a:pPr>
            <a:fld id="{35095897-679F-D443-BD0A-9BC1CCC3C554}" type="slidenum">
              <a:rPr lang="en-US" smtClean="0"/>
              <a:pPr>
                <a:defRPr/>
              </a:pPr>
              <a:t>18</a:t>
            </a:fld>
            <a:endParaRPr lang="en-US" dirty="0"/>
          </a:p>
        </p:txBody>
      </p:sp>
    </p:spTree>
    <p:extLst>
      <p:ext uri="{BB962C8B-B14F-4D97-AF65-F5344CB8AC3E}">
        <p14:creationId xmlns:p14="http://schemas.microsoft.com/office/powerpoint/2010/main" val="2967144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124690" y="446887"/>
            <a:ext cx="5822347" cy="1041733"/>
          </a:xfrm>
        </p:spPr>
        <p:txBody>
          <a:bodyPr>
            <a:noAutofit/>
          </a:bodyPr>
          <a:lstStyle/>
          <a:p>
            <a:r>
              <a:rPr lang="en-US" sz="2800" dirty="0"/>
              <a:t>Reviews of </a:t>
            </a:r>
            <a:r>
              <a:rPr lang="en-US" sz="2800" dirty="0" err="1"/>
              <a:t>S</a:t>
            </a:r>
            <a:r>
              <a:rPr lang="en-US" sz="2800" dirty="0" err="1" smtClean="0"/>
              <a:t>ubrecipients</a:t>
            </a:r>
            <a:r>
              <a:rPr lang="en-US" sz="2800" dirty="0" smtClean="0"/>
              <a:t> </a:t>
            </a:r>
            <a:endParaRPr lang="en-US" sz="2800" dirty="0">
              <a:latin typeface="Calibri" charset="0"/>
            </a:endParaRPr>
          </a:p>
        </p:txBody>
      </p:sp>
      <p:sp>
        <p:nvSpPr>
          <p:cNvPr id="6146" name="Text Placeholder 2"/>
          <p:cNvSpPr>
            <a:spLocks noGrp="1"/>
          </p:cNvSpPr>
          <p:nvPr>
            <p:ph type="body" sz="quarter" idx="11"/>
          </p:nvPr>
        </p:nvSpPr>
        <p:spPr bwMode="auto">
          <a:xfrm>
            <a:off x="457200" y="1984375"/>
            <a:ext cx="8229600" cy="4773935"/>
          </a:xfr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a:bodyPr>
          <a:lstStyle/>
          <a:p>
            <a:r>
              <a:rPr lang="en-US" sz="2800" dirty="0" smtClean="0"/>
              <a:t>If </a:t>
            </a:r>
            <a:r>
              <a:rPr lang="en-US" sz="2800" dirty="0"/>
              <a:t>the amount of VDOT’s share of the total Federal expenditures reported in the subrecipient’s records agreed with the amount reported in VDOT’s payments </a:t>
            </a:r>
            <a:r>
              <a:rPr lang="en-US" sz="2800" dirty="0" smtClean="0"/>
              <a:t>spreadsheet, VDOT will perform the review.</a:t>
            </a:r>
          </a:p>
          <a:p>
            <a:r>
              <a:rPr lang="en-US" sz="2400" dirty="0"/>
              <a:t>The following will be performed to conduct a full review: </a:t>
            </a:r>
          </a:p>
          <a:p>
            <a:pPr lvl="1"/>
            <a:r>
              <a:rPr lang="en-US" sz="2200" dirty="0">
                <a:latin typeface="Calibri" charset="0"/>
              </a:rPr>
              <a:t>Review the </a:t>
            </a:r>
            <a:r>
              <a:rPr lang="en-US" sz="2200" dirty="0" err="1">
                <a:latin typeface="Calibri" charset="0"/>
              </a:rPr>
              <a:t>subrecipient’s</a:t>
            </a:r>
            <a:r>
              <a:rPr lang="en-US" sz="2200" dirty="0">
                <a:latin typeface="Calibri" charset="0"/>
              </a:rPr>
              <a:t> Response Form and reconciliation. </a:t>
            </a:r>
          </a:p>
          <a:p>
            <a:pPr lvl="1"/>
            <a:r>
              <a:rPr lang="en-US" sz="2200" dirty="0">
                <a:latin typeface="Calibri" charset="0"/>
              </a:rPr>
              <a:t>Perform a full review of the </a:t>
            </a:r>
            <a:r>
              <a:rPr lang="en-US" sz="2200" dirty="0" err="1">
                <a:latin typeface="Calibri" charset="0"/>
              </a:rPr>
              <a:t>subrecipient’s</a:t>
            </a:r>
            <a:r>
              <a:rPr lang="en-US" sz="2200" dirty="0">
                <a:latin typeface="Calibri" charset="0"/>
              </a:rPr>
              <a:t> ACFR and Single Audit report, if the ACFR and Single Audit report are separate documents. </a:t>
            </a:r>
          </a:p>
          <a:p>
            <a:pPr lvl="1"/>
            <a:r>
              <a:rPr lang="en-US" sz="2200" dirty="0">
                <a:latin typeface="Calibri" charset="0"/>
              </a:rPr>
              <a:t>Reconcile t</a:t>
            </a:r>
            <a:r>
              <a:rPr lang="en-US" sz="2200" dirty="0"/>
              <a:t>he amount of pass-through funding that VDOT reported paying to the </a:t>
            </a:r>
            <a:r>
              <a:rPr lang="en-US" sz="2200" dirty="0" err="1"/>
              <a:t>subrecipient</a:t>
            </a:r>
            <a:r>
              <a:rPr lang="en-US" sz="2200" dirty="0"/>
              <a:t> on its payment schedule to the amount of pass-through funding that the </a:t>
            </a:r>
            <a:r>
              <a:rPr lang="en-US" sz="2200" dirty="0" err="1"/>
              <a:t>subrecipient</a:t>
            </a:r>
            <a:r>
              <a:rPr lang="en-US" sz="2200" dirty="0"/>
              <a:t> reported receiving from VDOT on its SEFA. </a:t>
            </a:r>
          </a:p>
          <a:p>
            <a:pPr lvl="1"/>
            <a:r>
              <a:rPr lang="en-US" sz="2200" dirty="0">
                <a:latin typeface="Calibri" charset="0"/>
              </a:rPr>
              <a:t>Issue letter to the </a:t>
            </a:r>
            <a:r>
              <a:rPr lang="en-US" sz="2200" dirty="0" err="1">
                <a:latin typeface="Calibri" charset="0"/>
              </a:rPr>
              <a:t>subrecipient</a:t>
            </a:r>
            <a:r>
              <a:rPr lang="en-US" sz="2200" dirty="0">
                <a:latin typeface="Calibri" charset="0"/>
              </a:rPr>
              <a:t> upon completion of the review.</a:t>
            </a:r>
            <a:endParaRPr lang="en-US" sz="2000" dirty="0">
              <a:latin typeface="Calibri" charset="0"/>
            </a:endParaRPr>
          </a:p>
          <a:p>
            <a:endParaRPr lang="en-US" sz="2800" dirty="0" smtClean="0">
              <a:latin typeface="Calibri" charset="0"/>
            </a:endParaRPr>
          </a:p>
          <a:p>
            <a:pPr marL="457200" lvl="1" indent="0">
              <a:buNone/>
            </a:pPr>
            <a:endParaRPr lang="en-US" sz="2000" dirty="0" smtClean="0">
              <a:latin typeface="Calibri" charset="0"/>
            </a:endParaRPr>
          </a:p>
          <a:p>
            <a:pPr lvl="1"/>
            <a:endParaRPr lang="en-US" sz="2000" dirty="0">
              <a:latin typeface="Calibri" charset="0"/>
            </a:endParaRPr>
          </a:p>
        </p:txBody>
      </p:sp>
      <p:sp>
        <p:nvSpPr>
          <p:cNvPr id="4" name="Slide Number Placeholder 3"/>
          <p:cNvSpPr>
            <a:spLocks noGrp="1"/>
          </p:cNvSpPr>
          <p:nvPr>
            <p:ph type="sldNum" sz="quarter" idx="12"/>
          </p:nvPr>
        </p:nvSpPr>
        <p:spPr/>
        <p:txBody>
          <a:bodyPr/>
          <a:lstStyle/>
          <a:p>
            <a:pPr>
              <a:defRPr/>
            </a:pPr>
            <a:fld id="{F61CA188-B421-B64C-9562-F9DB010E4BA9}"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Objectives</a:t>
            </a:r>
            <a:endParaRPr lang="en-US" dirty="0"/>
          </a:p>
        </p:txBody>
      </p:sp>
      <p:sp>
        <p:nvSpPr>
          <p:cNvPr id="3" name="Text Placeholder 2"/>
          <p:cNvSpPr>
            <a:spLocks noGrp="1"/>
          </p:cNvSpPr>
          <p:nvPr>
            <p:ph type="body" sz="quarter" idx="11"/>
          </p:nvPr>
        </p:nvSpPr>
        <p:spPr/>
        <p:txBody>
          <a:bodyPr>
            <a:normAutofit/>
          </a:bodyPr>
          <a:lstStyle/>
          <a:p>
            <a:r>
              <a:rPr lang="en-US" dirty="0" smtClean="0"/>
              <a:t>This presentation will explain the process for reviewing pass-through entities’ (subrecipients’) Annual Comprehensive Financial Reports (ACFRs).</a:t>
            </a:r>
          </a:p>
          <a:p>
            <a:r>
              <a:rPr lang="en-US" dirty="0" smtClean="0"/>
              <a:t>Through this training, you will gain an understanding of:</a:t>
            </a:r>
          </a:p>
          <a:p>
            <a:pPr lvl="1"/>
            <a:r>
              <a:rPr lang="en-US" dirty="0" smtClean="0"/>
              <a:t>Why these reviews are required</a:t>
            </a:r>
          </a:p>
          <a:p>
            <a:pPr lvl="1"/>
            <a:r>
              <a:rPr lang="en-US" dirty="0" smtClean="0"/>
              <a:t>The overall review process</a:t>
            </a:r>
          </a:p>
          <a:p>
            <a:endParaRPr lang="en-US" sz="2400" dirty="0"/>
          </a:p>
        </p:txBody>
      </p:sp>
      <p:sp>
        <p:nvSpPr>
          <p:cNvPr id="4" name="Slide Number Placeholder 3"/>
          <p:cNvSpPr>
            <a:spLocks noGrp="1"/>
          </p:cNvSpPr>
          <p:nvPr>
            <p:ph type="sldNum" sz="quarter" idx="12"/>
          </p:nvPr>
        </p:nvSpPr>
        <p:spPr/>
        <p:txBody>
          <a:bodyPr/>
          <a:lstStyle/>
          <a:p>
            <a:pPr>
              <a:defRPr/>
            </a:pPr>
            <a:fld id="{35095897-679F-D443-BD0A-9BC1CCC3C554}" type="slidenum">
              <a:rPr lang="en-US" smtClean="0"/>
              <a:pPr>
                <a:defRPr/>
              </a:pPr>
              <a:t>2</a:t>
            </a:fld>
            <a:endParaRPr lang="en-US" dirty="0"/>
          </a:p>
        </p:txBody>
      </p:sp>
    </p:spTree>
    <p:extLst>
      <p:ext uri="{BB962C8B-B14F-4D97-AF65-F5344CB8AC3E}">
        <p14:creationId xmlns:p14="http://schemas.microsoft.com/office/powerpoint/2010/main" val="1161218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Response Form</a:t>
            </a:r>
            <a:endParaRPr lang="en-US" dirty="0"/>
          </a:p>
        </p:txBody>
      </p:sp>
      <p:sp>
        <p:nvSpPr>
          <p:cNvPr id="3" name="Text Placeholder 2"/>
          <p:cNvSpPr>
            <a:spLocks noGrp="1"/>
          </p:cNvSpPr>
          <p:nvPr>
            <p:ph type="body" sz="quarter" idx="11"/>
          </p:nvPr>
        </p:nvSpPr>
        <p:spPr/>
        <p:txBody>
          <a:bodyPr/>
          <a:lstStyle/>
          <a:p>
            <a:r>
              <a:rPr lang="en-US" dirty="0" smtClean="0"/>
              <a:t>VDOT will review </a:t>
            </a:r>
            <a:r>
              <a:rPr lang="en-US" dirty="0"/>
              <a:t>the </a:t>
            </a:r>
            <a:r>
              <a:rPr lang="en-US" dirty="0" smtClean="0"/>
              <a:t>subrecipient </a:t>
            </a:r>
            <a:r>
              <a:rPr lang="en-US" dirty="0"/>
              <a:t>reconciliation and Response Form </a:t>
            </a:r>
            <a:r>
              <a:rPr lang="en-US" dirty="0" smtClean="0"/>
              <a:t>to ensure completeness </a:t>
            </a:r>
            <a:r>
              <a:rPr lang="en-US" dirty="0"/>
              <a:t>and </a:t>
            </a:r>
            <a:r>
              <a:rPr lang="en-US" dirty="0" smtClean="0"/>
              <a:t>accuracy.</a:t>
            </a:r>
            <a:endParaRPr lang="en-US" dirty="0"/>
          </a:p>
          <a:p>
            <a:r>
              <a:rPr lang="en-US" dirty="0"/>
              <a:t>If the </a:t>
            </a:r>
            <a:r>
              <a:rPr lang="en-US" dirty="0" smtClean="0"/>
              <a:t>subrecipient made any errors in its reconciliation </a:t>
            </a:r>
            <a:r>
              <a:rPr lang="en-US" dirty="0"/>
              <a:t>and/or Response </a:t>
            </a:r>
            <a:r>
              <a:rPr lang="en-US" dirty="0" smtClean="0"/>
              <a:t>Form,  VDOT will contact the </a:t>
            </a:r>
            <a:r>
              <a:rPr lang="en-US" dirty="0"/>
              <a:t>subrecipient to </a:t>
            </a:r>
            <a:r>
              <a:rPr lang="en-US" dirty="0" smtClean="0"/>
              <a:t>request corrected documents.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0FE63E2-BCB4-A648-9A17-09787485DD1E}" type="slidenum">
              <a:rPr lang="en-US" smtClean="0"/>
              <a:pPr>
                <a:defRPr/>
              </a:pPr>
              <a:t>20</a:t>
            </a:fld>
            <a:endParaRPr lang="en-US" dirty="0"/>
          </a:p>
        </p:txBody>
      </p:sp>
    </p:spTree>
    <p:extLst>
      <p:ext uri="{BB962C8B-B14F-4D97-AF65-F5344CB8AC3E}">
        <p14:creationId xmlns:p14="http://schemas.microsoft.com/office/powerpoint/2010/main" val="1126305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Issues Identified in Subrecipient Response Forms</a:t>
            </a:r>
            <a:endParaRPr lang="en-US" dirty="0"/>
          </a:p>
        </p:txBody>
      </p:sp>
      <p:sp>
        <p:nvSpPr>
          <p:cNvPr id="3" name="Text Placeholder 2"/>
          <p:cNvSpPr>
            <a:spLocks noGrp="1"/>
          </p:cNvSpPr>
          <p:nvPr>
            <p:ph type="body" sz="quarter" idx="11"/>
          </p:nvPr>
        </p:nvSpPr>
        <p:spPr/>
        <p:txBody>
          <a:bodyPr>
            <a:normAutofit fontScale="85000" lnSpcReduction="10000"/>
          </a:bodyPr>
          <a:lstStyle/>
          <a:p>
            <a:r>
              <a:rPr lang="en-US" dirty="0" smtClean="0"/>
              <a:t>Some examples </a:t>
            </a:r>
            <a:r>
              <a:rPr lang="en-US" dirty="0"/>
              <a:t>of common errors that subrecipients make when </a:t>
            </a:r>
            <a:r>
              <a:rPr lang="en-US" dirty="0" smtClean="0"/>
              <a:t>completing their Response Forms include:</a:t>
            </a:r>
          </a:p>
          <a:p>
            <a:pPr lvl="1"/>
            <a:r>
              <a:rPr lang="en-US" dirty="0"/>
              <a:t>When completing Part 1 of the Response Form, subrecipients may incorrectly state that the </a:t>
            </a:r>
            <a:r>
              <a:rPr lang="en-US" dirty="0" smtClean="0"/>
              <a:t>amounts agree.</a:t>
            </a:r>
          </a:p>
          <a:p>
            <a:pPr lvl="1"/>
            <a:r>
              <a:rPr lang="en-US" dirty="0"/>
              <a:t>When completing Part 2 of the Response Form, subrecipients may incorrectly use VDOT’s share of the total Federal expenditures as the total amount of Federal </a:t>
            </a:r>
            <a:r>
              <a:rPr lang="en-US" dirty="0" smtClean="0"/>
              <a:t>funds.</a:t>
            </a:r>
          </a:p>
          <a:p>
            <a:pPr lvl="1"/>
            <a:r>
              <a:rPr lang="en-US" dirty="0"/>
              <a:t>When completing Part 3 of the Response Form, subrecipients may erroneously indicate that they were not required to undergo a Single </a:t>
            </a:r>
            <a:r>
              <a:rPr lang="en-US" dirty="0" smtClean="0"/>
              <a:t>Audit.</a:t>
            </a:r>
            <a:endParaRPr lang="en-US" dirty="0"/>
          </a:p>
        </p:txBody>
      </p:sp>
      <p:sp>
        <p:nvSpPr>
          <p:cNvPr id="4" name="Slide Number Placeholder 3"/>
          <p:cNvSpPr>
            <a:spLocks noGrp="1"/>
          </p:cNvSpPr>
          <p:nvPr>
            <p:ph type="sldNum" sz="quarter" idx="12"/>
          </p:nvPr>
        </p:nvSpPr>
        <p:spPr/>
        <p:txBody>
          <a:bodyPr/>
          <a:lstStyle/>
          <a:p>
            <a:pPr>
              <a:defRPr/>
            </a:pPr>
            <a:fld id="{35095897-679F-D443-BD0A-9BC1CCC3C554}" type="slidenum">
              <a:rPr lang="en-US" smtClean="0"/>
              <a:pPr>
                <a:defRPr/>
              </a:pPr>
              <a:t>21</a:t>
            </a:fld>
            <a:endParaRPr lang="en-US" dirty="0"/>
          </a:p>
        </p:txBody>
      </p:sp>
    </p:spTree>
    <p:extLst>
      <p:ext uri="{BB962C8B-B14F-4D97-AF65-F5344CB8AC3E}">
        <p14:creationId xmlns:p14="http://schemas.microsoft.com/office/powerpoint/2010/main" val="704918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ACFR Reviews</a:t>
            </a:r>
            <a:endParaRPr lang="en-US" dirty="0"/>
          </a:p>
        </p:txBody>
      </p:sp>
      <p:sp>
        <p:nvSpPr>
          <p:cNvPr id="3" name="Text Placeholder 2"/>
          <p:cNvSpPr>
            <a:spLocks noGrp="1"/>
          </p:cNvSpPr>
          <p:nvPr>
            <p:ph type="body" sz="quarter" idx="11"/>
          </p:nvPr>
        </p:nvSpPr>
        <p:spPr/>
        <p:txBody>
          <a:bodyPr>
            <a:normAutofit fontScale="77500" lnSpcReduction="20000"/>
          </a:bodyPr>
          <a:lstStyle/>
          <a:p>
            <a:pPr marL="0" indent="0">
              <a:buNone/>
            </a:pPr>
            <a:r>
              <a:rPr lang="en-US" dirty="0" smtClean="0"/>
              <a:t>Once the VDOT has obtained the </a:t>
            </a:r>
            <a:r>
              <a:rPr lang="en-US" dirty="0" err="1" smtClean="0"/>
              <a:t>subrecipient’s</a:t>
            </a:r>
            <a:r>
              <a:rPr lang="en-US" dirty="0" smtClean="0"/>
              <a:t> ACFR, Response Form, and reconciliation, they should complete the review. The following will be reviewed:</a:t>
            </a:r>
          </a:p>
          <a:p>
            <a:r>
              <a:rPr lang="en-US" dirty="0"/>
              <a:t>T</a:t>
            </a:r>
            <a:r>
              <a:rPr lang="en-US" dirty="0" smtClean="0"/>
              <a:t>he </a:t>
            </a:r>
            <a:r>
              <a:rPr lang="en-US" i="1" dirty="0"/>
              <a:t>Independent Auditor’s Report</a:t>
            </a:r>
            <a:r>
              <a:rPr lang="en-US" dirty="0"/>
              <a:t> to complete the remaining required fields in this section.</a:t>
            </a:r>
          </a:p>
          <a:p>
            <a:r>
              <a:rPr lang="en-US" dirty="0" smtClean="0"/>
              <a:t>Confirm </a:t>
            </a:r>
            <a:r>
              <a:rPr lang="en-US" dirty="0"/>
              <a:t>that the auditing firm is licensed as a CPA firm in the state of Virginia.</a:t>
            </a:r>
          </a:p>
          <a:p>
            <a:r>
              <a:rPr lang="en-US" dirty="0" smtClean="0"/>
              <a:t>Review </a:t>
            </a:r>
            <a:r>
              <a:rPr lang="en-US" dirty="0"/>
              <a:t>the </a:t>
            </a:r>
            <a:r>
              <a:rPr lang="en-US" i="1" dirty="0"/>
              <a:t>Report on Internal Control over Financial Reporting and Other Matters Based on an Audit of the Financial Statements Performed in Accordance with GAGAS.</a:t>
            </a:r>
          </a:p>
          <a:p>
            <a:r>
              <a:rPr lang="en-US" dirty="0"/>
              <a:t>Review the </a:t>
            </a:r>
            <a:r>
              <a:rPr lang="en-US" i="1" dirty="0"/>
              <a:t>Independent Auditor’s Report on Compliance for Each Major Federal Program and on Internal Control over Compliance Required by Uniform Guidance.</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0FE63E2-BCB4-A648-9A17-09787485DD1E}" type="slidenum">
              <a:rPr lang="en-US" smtClean="0"/>
              <a:pPr>
                <a:defRPr/>
              </a:pPr>
              <a:t>22</a:t>
            </a:fld>
            <a:endParaRPr lang="en-US" dirty="0"/>
          </a:p>
        </p:txBody>
      </p:sp>
    </p:spTree>
    <p:extLst>
      <p:ext uri="{BB962C8B-B14F-4D97-AF65-F5344CB8AC3E}">
        <p14:creationId xmlns:p14="http://schemas.microsoft.com/office/powerpoint/2010/main" val="2383701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ACFR Reviews (Cont.)</a:t>
            </a:r>
            <a:endParaRPr lang="en-US" sz="2800" dirty="0"/>
          </a:p>
        </p:txBody>
      </p:sp>
      <p:sp>
        <p:nvSpPr>
          <p:cNvPr id="3" name="Text Placeholder 2"/>
          <p:cNvSpPr>
            <a:spLocks noGrp="1"/>
          </p:cNvSpPr>
          <p:nvPr>
            <p:ph type="body" sz="quarter" idx="11"/>
          </p:nvPr>
        </p:nvSpPr>
        <p:spPr>
          <a:xfrm>
            <a:off x="457199" y="1983595"/>
            <a:ext cx="7691887" cy="4563157"/>
          </a:xfrm>
        </p:spPr>
        <p:txBody>
          <a:bodyPr>
            <a:normAutofit fontScale="85000" lnSpcReduction="20000"/>
          </a:bodyPr>
          <a:lstStyle/>
          <a:p>
            <a:r>
              <a:rPr lang="en-US" sz="2200" dirty="0" smtClean="0"/>
              <a:t>Review the SEFA and compare the pass-through </a:t>
            </a:r>
            <a:r>
              <a:rPr lang="en-US" sz="2200" dirty="0"/>
              <a:t>p</a:t>
            </a:r>
            <a:r>
              <a:rPr lang="en-US" sz="2200" dirty="0" smtClean="0"/>
              <a:t>ayments reported in the SEFA to those reported in VDOT’s Federal share payments </a:t>
            </a:r>
            <a:r>
              <a:rPr lang="en-US" sz="2200" dirty="0"/>
              <a:t>s</a:t>
            </a:r>
            <a:r>
              <a:rPr lang="en-US" sz="2200" dirty="0" smtClean="0"/>
              <a:t>preadsheet.</a:t>
            </a:r>
          </a:p>
          <a:p>
            <a:r>
              <a:rPr lang="en-US" sz="2000" dirty="0"/>
              <a:t>When reviewing the SEFA, only include amounts under </a:t>
            </a:r>
            <a:r>
              <a:rPr lang="en-US" sz="2000" i="1" dirty="0"/>
              <a:t>Catalog of Federal Domestic Assistance </a:t>
            </a:r>
            <a:r>
              <a:rPr lang="en-US" sz="2000" dirty="0"/>
              <a:t>(CFDA) Number 20.205</a:t>
            </a:r>
            <a:r>
              <a:rPr lang="en-US" sz="2000" dirty="0" smtClean="0"/>
              <a:t>.</a:t>
            </a:r>
          </a:p>
          <a:p>
            <a:r>
              <a:rPr lang="en-US" sz="2000" dirty="0"/>
              <a:t>Reconcile the amount of pass-through funding that VDOT reported paying to the </a:t>
            </a:r>
            <a:r>
              <a:rPr lang="en-US" sz="2000" dirty="0" err="1"/>
              <a:t>subrecipient</a:t>
            </a:r>
            <a:r>
              <a:rPr lang="en-US" sz="2000" dirty="0"/>
              <a:t> on its payment schedule to the amount of pass-through funding that the </a:t>
            </a:r>
            <a:r>
              <a:rPr lang="en-US" sz="2000" dirty="0" err="1"/>
              <a:t>subrecipient</a:t>
            </a:r>
            <a:r>
              <a:rPr lang="en-US" sz="2000" dirty="0"/>
              <a:t> reported receiving from VDOT on its SEFA</a:t>
            </a:r>
            <a:r>
              <a:rPr lang="en-US" sz="2000" dirty="0" smtClean="0"/>
              <a:t>.</a:t>
            </a:r>
          </a:p>
          <a:p>
            <a:r>
              <a:rPr lang="en-US" sz="2000" dirty="0"/>
              <a:t>If the difference between the amount of pass-through funding that VDOT reported and the amount of pass-through funding that the </a:t>
            </a:r>
            <a:r>
              <a:rPr lang="en-US" sz="2000" dirty="0" err="1"/>
              <a:t>subrecipient</a:t>
            </a:r>
            <a:r>
              <a:rPr lang="en-US" sz="2000" dirty="0"/>
              <a:t> reported does not exceed the established threshold amount, no further action is required.</a:t>
            </a:r>
          </a:p>
          <a:p>
            <a:r>
              <a:rPr lang="en-US" sz="2000" dirty="0"/>
              <a:t>The established threshold amount is 3 percent of the lesser of either the amount reported by VDOT or the amount reported by the </a:t>
            </a:r>
            <a:r>
              <a:rPr lang="en-US" sz="2000" dirty="0" err="1"/>
              <a:t>subrecipient</a:t>
            </a:r>
            <a:r>
              <a:rPr lang="en-US" sz="2000" dirty="0"/>
              <a:t>.</a:t>
            </a:r>
          </a:p>
          <a:p>
            <a:r>
              <a:rPr lang="en-US" sz="2000" dirty="0"/>
              <a:t>Review the “Federal Portion of Total Expenditures”</a:t>
            </a:r>
            <a:r>
              <a:rPr lang="en-US" sz="2000" i="1" dirty="0"/>
              <a:t> </a:t>
            </a:r>
            <a:r>
              <a:rPr lang="en-US" sz="2000" dirty="0"/>
              <a:t>column of VDOT’s payments spreadsheet to obtain the amount of pass-through funding that VDOT reported for the </a:t>
            </a:r>
            <a:r>
              <a:rPr lang="en-US" sz="2000" dirty="0" err="1"/>
              <a:t>subrecipient</a:t>
            </a:r>
            <a:r>
              <a:rPr lang="en-US" sz="2000" i="1" dirty="0"/>
              <a:t>.</a:t>
            </a:r>
            <a:endParaRPr lang="en-US" sz="2000" dirty="0"/>
          </a:p>
          <a:p>
            <a:r>
              <a:rPr lang="en-US" sz="2000" dirty="0"/>
              <a:t>Ensure that the </a:t>
            </a:r>
            <a:r>
              <a:rPr lang="en-US" sz="2000" dirty="0" err="1"/>
              <a:t>subrecipient</a:t>
            </a:r>
            <a:r>
              <a:rPr lang="en-US" sz="2000" dirty="0"/>
              <a:t> did not erroneously use the “Total Expenditures” column or any other incorrect data when completing its reconciliation.</a:t>
            </a:r>
          </a:p>
          <a:p>
            <a:endParaRPr lang="en-US" sz="2000" dirty="0"/>
          </a:p>
          <a:p>
            <a:endParaRPr lang="en-US" sz="2000" dirty="0"/>
          </a:p>
          <a:p>
            <a:endParaRPr lang="en-US" sz="2200" dirty="0"/>
          </a:p>
        </p:txBody>
      </p:sp>
      <p:sp>
        <p:nvSpPr>
          <p:cNvPr id="4" name="Slide Number Placeholder 3"/>
          <p:cNvSpPr>
            <a:spLocks noGrp="1"/>
          </p:cNvSpPr>
          <p:nvPr>
            <p:ph type="sldNum" sz="quarter" idx="12"/>
          </p:nvPr>
        </p:nvSpPr>
        <p:spPr/>
        <p:txBody>
          <a:bodyPr/>
          <a:lstStyle/>
          <a:p>
            <a:pPr>
              <a:defRPr/>
            </a:pPr>
            <a:fld id="{B0FE63E2-BCB4-A648-9A17-09787485DD1E}" type="slidenum">
              <a:rPr lang="en-US" smtClean="0"/>
              <a:pPr>
                <a:defRPr/>
              </a:pPr>
              <a:t>23</a:t>
            </a:fld>
            <a:endParaRPr lang="en-US" dirty="0"/>
          </a:p>
        </p:txBody>
      </p:sp>
    </p:spTree>
    <p:extLst>
      <p:ext uri="{BB962C8B-B14F-4D97-AF65-F5344CB8AC3E}">
        <p14:creationId xmlns:p14="http://schemas.microsoft.com/office/powerpoint/2010/main" val="2323808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Reconciliation </a:t>
            </a:r>
            <a:endParaRPr lang="en-US" dirty="0"/>
          </a:p>
        </p:txBody>
      </p:sp>
      <p:sp>
        <p:nvSpPr>
          <p:cNvPr id="3" name="Text Placeholder 2"/>
          <p:cNvSpPr>
            <a:spLocks noGrp="1"/>
          </p:cNvSpPr>
          <p:nvPr>
            <p:ph type="body" sz="quarter" idx="11"/>
          </p:nvPr>
        </p:nvSpPr>
        <p:spPr>
          <a:xfrm>
            <a:off x="457200" y="1983595"/>
            <a:ext cx="3759284" cy="4563157"/>
          </a:xfrm>
        </p:spPr>
        <p:txBody>
          <a:bodyPr>
            <a:normAutofit fontScale="70000" lnSpcReduction="20000"/>
          </a:bodyPr>
          <a:lstStyle/>
          <a:p>
            <a:r>
              <a:rPr lang="en-US" sz="3800" dirty="0"/>
              <a:t>If the difference between the two totals exceeds the established threshold amount, the </a:t>
            </a:r>
            <a:r>
              <a:rPr lang="en-US" sz="3800" dirty="0" smtClean="0"/>
              <a:t>subrecipient </a:t>
            </a:r>
            <a:r>
              <a:rPr lang="en-US" sz="3800" dirty="0"/>
              <a:t>must reconcile </a:t>
            </a:r>
            <a:r>
              <a:rPr lang="en-US" sz="3800" dirty="0" smtClean="0"/>
              <a:t>the difference.</a:t>
            </a:r>
          </a:p>
          <a:p>
            <a:r>
              <a:rPr lang="en-US" sz="3800" dirty="0" smtClean="0"/>
              <a:t>If </a:t>
            </a:r>
            <a:r>
              <a:rPr lang="en-US" sz="3800" dirty="0"/>
              <a:t>the s</a:t>
            </a:r>
            <a:r>
              <a:rPr lang="en-US" sz="3800" dirty="0" smtClean="0"/>
              <a:t>ubrecipient </a:t>
            </a:r>
            <a:r>
              <a:rPr lang="en-US" sz="3800" dirty="0"/>
              <a:t>did not provide a reconciliation, </a:t>
            </a:r>
            <a:r>
              <a:rPr lang="en-US" sz="3800" dirty="0" smtClean="0"/>
              <a:t>contact </a:t>
            </a:r>
            <a:r>
              <a:rPr lang="en-US" sz="3800" dirty="0"/>
              <a:t>the </a:t>
            </a:r>
            <a:r>
              <a:rPr lang="en-US" sz="3800" dirty="0" smtClean="0"/>
              <a:t>subrecipient to request that it do so.</a:t>
            </a:r>
          </a:p>
          <a:p>
            <a:endParaRPr lang="en-US" dirty="0"/>
          </a:p>
        </p:txBody>
      </p:sp>
      <p:sp>
        <p:nvSpPr>
          <p:cNvPr id="4" name="Slide Number Placeholder 3"/>
          <p:cNvSpPr>
            <a:spLocks noGrp="1"/>
          </p:cNvSpPr>
          <p:nvPr>
            <p:ph type="sldNum" sz="quarter" idx="12"/>
          </p:nvPr>
        </p:nvSpPr>
        <p:spPr/>
        <p:txBody>
          <a:bodyPr/>
          <a:lstStyle/>
          <a:p>
            <a:pPr>
              <a:defRPr/>
            </a:pPr>
            <a:fld id="{B0FE63E2-BCB4-A648-9A17-09787485DD1E}" type="slidenum">
              <a:rPr lang="en-US" smtClean="0"/>
              <a:pPr>
                <a:defRPr/>
              </a:pPr>
              <a:t>24</a:t>
            </a:fld>
            <a:endParaRPr lang="en-US" dirty="0"/>
          </a:p>
        </p:txBody>
      </p:sp>
      <p:pic>
        <p:nvPicPr>
          <p:cNvPr id="5" name="Picture 4"/>
          <p:cNvPicPr>
            <a:picLocks noChangeAspect="1"/>
          </p:cNvPicPr>
          <p:nvPr/>
        </p:nvPicPr>
        <p:blipFill>
          <a:blip r:embed="rId2"/>
          <a:stretch>
            <a:fillRect/>
          </a:stretch>
        </p:blipFill>
        <p:spPr>
          <a:xfrm>
            <a:off x="4216484" y="2986454"/>
            <a:ext cx="4769753" cy="2557437"/>
          </a:xfrm>
          <a:prstGeom prst="rect">
            <a:avLst/>
          </a:prstGeom>
        </p:spPr>
      </p:pic>
    </p:spTree>
    <p:extLst>
      <p:ext uri="{BB962C8B-B14F-4D97-AF65-F5344CB8AC3E}">
        <p14:creationId xmlns:p14="http://schemas.microsoft.com/office/powerpoint/2010/main" val="1861313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Reconciling Items</a:t>
            </a:r>
            <a:endParaRPr lang="en-US" dirty="0"/>
          </a:p>
        </p:txBody>
      </p:sp>
      <p:sp>
        <p:nvSpPr>
          <p:cNvPr id="3" name="Text Placeholder 2"/>
          <p:cNvSpPr>
            <a:spLocks noGrp="1"/>
          </p:cNvSpPr>
          <p:nvPr>
            <p:ph type="body" sz="quarter" idx="11"/>
          </p:nvPr>
        </p:nvSpPr>
        <p:spPr/>
        <p:txBody>
          <a:bodyPr>
            <a:normAutofit/>
          </a:bodyPr>
          <a:lstStyle/>
          <a:p>
            <a:r>
              <a:rPr lang="en-US" sz="2800" dirty="0" smtClean="0"/>
              <a:t>Reconciliation </a:t>
            </a:r>
            <a:r>
              <a:rPr lang="en-US" sz="2800" dirty="0"/>
              <a:t>differences usually stem from timing differences between fiscal years. For example</a:t>
            </a:r>
            <a:r>
              <a:rPr lang="en-US" sz="2800" dirty="0" smtClean="0"/>
              <a:t>:</a:t>
            </a:r>
          </a:p>
          <a:p>
            <a:pPr lvl="1"/>
            <a:r>
              <a:rPr lang="en-US" sz="2600" dirty="0" smtClean="0"/>
              <a:t>FY </a:t>
            </a:r>
            <a:r>
              <a:rPr lang="en-US" sz="2600" dirty="0"/>
              <a:t>(</a:t>
            </a:r>
            <a:r>
              <a:rPr lang="en-US" sz="2600" dirty="0" smtClean="0"/>
              <a:t>Current-Year (CY)) </a:t>
            </a:r>
            <a:r>
              <a:rPr lang="en-US" sz="2600" dirty="0"/>
              <a:t>VDOT payments for </a:t>
            </a:r>
            <a:r>
              <a:rPr lang="en-US" sz="2600" dirty="0" smtClean="0"/>
              <a:t>expenditures that the subrecipient </a:t>
            </a:r>
            <a:r>
              <a:rPr lang="en-US" sz="2600" dirty="0"/>
              <a:t>reported in the prior year </a:t>
            </a:r>
            <a:r>
              <a:rPr lang="en-US" sz="2600" dirty="0" smtClean="0"/>
              <a:t>(i.e., prior-year </a:t>
            </a:r>
            <a:r>
              <a:rPr lang="en-US" sz="2600" dirty="0"/>
              <a:t>accruals</a:t>
            </a:r>
            <a:r>
              <a:rPr lang="en-US" sz="2600" dirty="0" smtClean="0"/>
              <a:t>).</a:t>
            </a:r>
          </a:p>
          <a:p>
            <a:pPr lvl="1"/>
            <a:r>
              <a:rPr lang="en-US" sz="2600" dirty="0" smtClean="0"/>
              <a:t>Expenditures </a:t>
            </a:r>
            <a:r>
              <a:rPr lang="en-US" sz="2600" dirty="0"/>
              <a:t>that </a:t>
            </a:r>
            <a:r>
              <a:rPr lang="en-US" sz="2600" dirty="0" smtClean="0"/>
              <a:t>the subrecipient </a:t>
            </a:r>
            <a:r>
              <a:rPr lang="en-US" sz="2600" dirty="0"/>
              <a:t>reported on the (</a:t>
            </a:r>
            <a:r>
              <a:rPr lang="en-US" sz="2600" dirty="0" smtClean="0"/>
              <a:t>CY) </a:t>
            </a:r>
            <a:r>
              <a:rPr lang="en-US" sz="2600" dirty="0"/>
              <a:t>SEFA, but that VDOT did not pay in </a:t>
            </a:r>
            <a:r>
              <a:rPr lang="en-US" sz="2600" dirty="0" smtClean="0"/>
              <a:t>the FY </a:t>
            </a:r>
            <a:r>
              <a:rPr lang="en-US" sz="2600" dirty="0"/>
              <a:t>(</a:t>
            </a:r>
            <a:r>
              <a:rPr lang="en-US" sz="2600" dirty="0" smtClean="0"/>
              <a:t>CY) (i.e., current-year </a:t>
            </a:r>
            <a:r>
              <a:rPr lang="en-US" sz="2600" dirty="0"/>
              <a:t>accruals</a:t>
            </a:r>
            <a:r>
              <a:rPr lang="en-US" sz="2600" dirty="0" smtClean="0"/>
              <a:t>).</a:t>
            </a:r>
          </a:p>
        </p:txBody>
      </p:sp>
      <p:sp>
        <p:nvSpPr>
          <p:cNvPr id="4" name="Slide Number Placeholder 3"/>
          <p:cNvSpPr>
            <a:spLocks noGrp="1"/>
          </p:cNvSpPr>
          <p:nvPr>
            <p:ph type="sldNum" sz="quarter" idx="12"/>
          </p:nvPr>
        </p:nvSpPr>
        <p:spPr/>
        <p:txBody>
          <a:bodyPr/>
          <a:lstStyle/>
          <a:p>
            <a:pPr>
              <a:defRPr/>
            </a:pPr>
            <a:fld id="{35095897-679F-D443-BD0A-9BC1CCC3C554}" type="slidenum">
              <a:rPr lang="en-US" smtClean="0"/>
              <a:pPr>
                <a:defRPr/>
              </a:pPr>
              <a:t>25</a:t>
            </a:fld>
            <a:endParaRPr lang="en-US" dirty="0"/>
          </a:p>
        </p:txBody>
      </p:sp>
    </p:spTree>
    <p:extLst>
      <p:ext uri="{BB962C8B-B14F-4D97-AF65-F5344CB8AC3E}">
        <p14:creationId xmlns:p14="http://schemas.microsoft.com/office/powerpoint/2010/main" val="645920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Reconciling Items (Cont.)</a:t>
            </a:r>
            <a:endParaRPr lang="en-US" dirty="0"/>
          </a:p>
        </p:txBody>
      </p:sp>
      <p:sp>
        <p:nvSpPr>
          <p:cNvPr id="3" name="Text Placeholder 2"/>
          <p:cNvSpPr>
            <a:spLocks noGrp="1"/>
          </p:cNvSpPr>
          <p:nvPr>
            <p:ph type="body" sz="quarter" idx="11"/>
          </p:nvPr>
        </p:nvSpPr>
        <p:spPr/>
        <p:txBody>
          <a:bodyPr>
            <a:normAutofit fontScale="92500"/>
          </a:bodyPr>
          <a:lstStyle/>
          <a:p>
            <a:r>
              <a:rPr lang="en-US" sz="2800" dirty="0" smtClean="0"/>
              <a:t>Other </a:t>
            </a:r>
            <a:r>
              <a:rPr lang="en-US" sz="2800" dirty="0"/>
              <a:t>reconciliation differences may stem from administrative fees and reporting differences, such as</a:t>
            </a:r>
            <a:r>
              <a:rPr lang="en-US" sz="2800" dirty="0" smtClean="0"/>
              <a:t>:</a:t>
            </a:r>
          </a:p>
          <a:p>
            <a:pPr lvl="1"/>
            <a:r>
              <a:rPr lang="en-US" sz="2600" dirty="0" smtClean="0"/>
              <a:t>VDOT </a:t>
            </a:r>
            <a:r>
              <a:rPr lang="en-US" sz="2600" dirty="0"/>
              <a:t>fees for administrative expenses paid by the </a:t>
            </a:r>
            <a:r>
              <a:rPr lang="en-US" sz="2600" dirty="0" smtClean="0"/>
              <a:t>subrecipient.</a:t>
            </a:r>
          </a:p>
          <a:p>
            <a:pPr lvl="1"/>
            <a:r>
              <a:rPr lang="en-US" sz="2600" dirty="0" smtClean="0"/>
              <a:t>FY </a:t>
            </a:r>
            <a:r>
              <a:rPr lang="en-US" sz="2600" dirty="0"/>
              <a:t>(</a:t>
            </a:r>
            <a:r>
              <a:rPr lang="en-US" sz="2600" dirty="0" smtClean="0"/>
              <a:t>CY) </a:t>
            </a:r>
            <a:r>
              <a:rPr lang="en-US" sz="2600" dirty="0"/>
              <a:t>VDOT payments for expenditures </a:t>
            </a:r>
            <a:r>
              <a:rPr lang="en-US" sz="2600" dirty="0" smtClean="0"/>
              <a:t>that the </a:t>
            </a:r>
            <a:r>
              <a:rPr lang="en-US" sz="2600" dirty="0"/>
              <a:t>s</a:t>
            </a:r>
            <a:r>
              <a:rPr lang="en-US" sz="2600" dirty="0" smtClean="0"/>
              <a:t>ubrecipient </a:t>
            </a:r>
            <a:r>
              <a:rPr lang="en-US" sz="2600" dirty="0"/>
              <a:t>excluded from the FY (</a:t>
            </a:r>
            <a:r>
              <a:rPr lang="en-US" sz="2600" dirty="0" smtClean="0"/>
              <a:t>CY) </a:t>
            </a:r>
            <a:r>
              <a:rPr lang="en-US" sz="2600" dirty="0"/>
              <a:t>SEFA because it believed the funds were state </a:t>
            </a:r>
            <a:r>
              <a:rPr lang="en-US" sz="2600" dirty="0" smtClean="0"/>
              <a:t>funds.</a:t>
            </a:r>
          </a:p>
          <a:p>
            <a:pPr lvl="1"/>
            <a:r>
              <a:rPr lang="en-US" sz="2600" dirty="0" smtClean="0"/>
              <a:t>FY </a:t>
            </a:r>
            <a:r>
              <a:rPr lang="en-US" sz="2600" dirty="0"/>
              <a:t>(</a:t>
            </a:r>
            <a:r>
              <a:rPr lang="en-US" sz="2600" dirty="0" smtClean="0"/>
              <a:t>CY) </a:t>
            </a:r>
            <a:r>
              <a:rPr lang="en-US" sz="2600" dirty="0"/>
              <a:t>VDOT payments for FY (</a:t>
            </a:r>
            <a:r>
              <a:rPr lang="en-US" sz="2600" dirty="0" smtClean="0"/>
              <a:t>CY) </a:t>
            </a:r>
            <a:r>
              <a:rPr lang="en-US" sz="2600" dirty="0"/>
              <a:t>expenditures </a:t>
            </a:r>
            <a:r>
              <a:rPr lang="en-US" sz="2600" dirty="0" smtClean="0"/>
              <a:t>that the </a:t>
            </a:r>
            <a:r>
              <a:rPr lang="en-US" sz="2600" dirty="0"/>
              <a:t>subrecipient erroneously excluded from the FY (</a:t>
            </a:r>
            <a:r>
              <a:rPr lang="en-US" sz="2600" dirty="0" smtClean="0"/>
              <a:t>CY) SEFA.</a:t>
            </a:r>
            <a:endParaRPr lang="en-US" sz="2600" dirty="0"/>
          </a:p>
          <a:p>
            <a:pPr marL="0" indent="0">
              <a:buNone/>
            </a:pPr>
            <a:r>
              <a:rPr lang="en-US" sz="2800" dirty="0" smtClean="0"/>
              <a:t> </a:t>
            </a:r>
            <a:endParaRPr lang="en-US" sz="2800" dirty="0"/>
          </a:p>
          <a:p>
            <a:endParaRPr lang="en-US" dirty="0"/>
          </a:p>
        </p:txBody>
      </p:sp>
      <p:sp>
        <p:nvSpPr>
          <p:cNvPr id="4" name="Slide Number Placeholder 3"/>
          <p:cNvSpPr>
            <a:spLocks noGrp="1"/>
          </p:cNvSpPr>
          <p:nvPr>
            <p:ph type="sldNum" sz="quarter" idx="12"/>
          </p:nvPr>
        </p:nvSpPr>
        <p:spPr/>
        <p:txBody>
          <a:bodyPr/>
          <a:lstStyle/>
          <a:p>
            <a:pPr>
              <a:defRPr/>
            </a:pPr>
            <a:fld id="{35095897-679F-D443-BD0A-9BC1CCC3C554}" type="slidenum">
              <a:rPr lang="en-US" smtClean="0"/>
              <a:pPr>
                <a:defRPr/>
              </a:pPr>
              <a:t>26</a:t>
            </a:fld>
            <a:endParaRPr lang="en-US" dirty="0"/>
          </a:p>
        </p:txBody>
      </p:sp>
    </p:spTree>
    <p:extLst>
      <p:ext uri="{BB962C8B-B14F-4D97-AF65-F5344CB8AC3E}">
        <p14:creationId xmlns:p14="http://schemas.microsoft.com/office/powerpoint/2010/main" val="2001320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Audit History</a:t>
            </a:r>
            <a:endParaRPr lang="en-US" dirty="0"/>
          </a:p>
        </p:txBody>
      </p:sp>
      <p:sp>
        <p:nvSpPr>
          <p:cNvPr id="3" name="Text Placeholder 2"/>
          <p:cNvSpPr>
            <a:spLocks noGrp="1"/>
          </p:cNvSpPr>
          <p:nvPr>
            <p:ph type="body" sz="quarter" idx="11"/>
          </p:nvPr>
        </p:nvSpPr>
        <p:spPr>
          <a:xfrm>
            <a:off x="457199" y="1983595"/>
            <a:ext cx="8174183" cy="4805132"/>
          </a:xfrm>
        </p:spPr>
        <p:txBody>
          <a:bodyPr>
            <a:noAutofit/>
          </a:bodyPr>
          <a:lstStyle/>
          <a:p>
            <a:pPr marL="0" indent="0">
              <a:buNone/>
            </a:pPr>
            <a:r>
              <a:rPr lang="en-US" sz="2800" dirty="0" smtClean="0"/>
              <a:t>Federal agencies were originally required </a:t>
            </a:r>
            <a:r>
              <a:rPr lang="en-US" sz="2800" dirty="0"/>
              <a:t>to audit </a:t>
            </a:r>
            <a:r>
              <a:rPr lang="en-US" sz="2800" dirty="0" smtClean="0"/>
              <a:t>all entities to which </a:t>
            </a:r>
            <a:r>
              <a:rPr lang="en-US" sz="2800" smtClean="0"/>
              <a:t>the agency </a:t>
            </a:r>
            <a:r>
              <a:rPr lang="en-US" sz="2800" dirty="0" smtClean="0"/>
              <a:t>awarded Federal funding; however, this requirement imposed an increasing burden on the agencies. As a result, </a:t>
            </a:r>
            <a:r>
              <a:rPr lang="en-US" sz="2800" dirty="0"/>
              <a:t>the Federal government </a:t>
            </a:r>
            <a:r>
              <a:rPr lang="en-US" sz="2800" dirty="0" smtClean="0"/>
              <a:t>determined </a:t>
            </a:r>
            <a:r>
              <a:rPr lang="en-US" sz="2800" dirty="0"/>
              <a:t>that </a:t>
            </a:r>
            <a:r>
              <a:rPr lang="en-US" sz="2800" dirty="0" smtClean="0"/>
              <a:t>all Federal agencies could instead complete a </a:t>
            </a:r>
            <a:r>
              <a:rPr lang="en-US" sz="2800" dirty="0"/>
              <a:t>single </a:t>
            </a:r>
            <a:r>
              <a:rPr lang="en-US" sz="2800" dirty="0" smtClean="0"/>
              <a:t>audit for all of their subrecipients. </a:t>
            </a:r>
            <a:endParaRPr lang="en-US" sz="2800" dirty="0"/>
          </a:p>
        </p:txBody>
      </p:sp>
      <p:sp>
        <p:nvSpPr>
          <p:cNvPr id="4" name="Slide Number Placeholder 3"/>
          <p:cNvSpPr>
            <a:spLocks noGrp="1"/>
          </p:cNvSpPr>
          <p:nvPr>
            <p:ph type="sldNum" sz="quarter" idx="12"/>
          </p:nvPr>
        </p:nvSpPr>
        <p:spPr/>
        <p:txBody>
          <a:bodyPr/>
          <a:lstStyle/>
          <a:p>
            <a:pPr>
              <a:defRPr/>
            </a:pPr>
            <a:fld id="{B0FE63E2-BCB4-A648-9A17-09787485DD1E}" type="slidenum">
              <a:rPr lang="en-US" smtClean="0"/>
              <a:pPr>
                <a:defRPr/>
              </a:pPr>
              <a:t>3</a:t>
            </a:fld>
            <a:endParaRPr lang="en-US" dirty="0"/>
          </a:p>
        </p:txBody>
      </p:sp>
    </p:spTree>
    <p:extLst>
      <p:ext uri="{BB962C8B-B14F-4D97-AF65-F5344CB8AC3E}">
        <p14:creationId xmlns:p14="http://schemas.microsoft.com/office/powerpoint/2010/main" val="267562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Audit History (Cont.)</a:t>
            </a:r>
            <a:endParaRPr lang="en-US" dirty="0"/>
          </a:p>
        </p:txBody>
      </p:sp>
      <p:sp>
        <p:nvSpPr>
          <p:cNvPr id="3" name="Text Placeholder 2"/>
          <p:cNvSpPr>
            <a:spLocks noGrp="1"/>
          </p:cNvSpPr>
          <p:nvPr>
            <p:ph type="body" sz="quarter" idx="11"/>
          </p:nvPr>
        </p:nvSpPr>
        <p:spPr>
          <a:xfrm>
            <a:off x="457199" y="1983595"/>
            <a:ext cx="8174183" cy="4805132"/>
          </a:xfrm>
        </p:spPr>
        <p:txBody>
          <a:bodyPr>
            <a:noAutofit/>
          </a:bodyPr>
          <a:lstStyle/>
          <a:p>
            <a:r>
              <a:rPr lang="en-US" sz="2400" dirty="0" smtClean="0"/>
              <a:t>1984</a:t>
            </a:r>
            <a:r>
              <a:rPr lang="en-US" sz="2400" dirty="0"/>
              <a:t>: The </a:t>
            </a:r>
            <a:r>
              <a:rPr lang="en-US" sz="2400" dirty="0" smtClean="0"/>
              <a:t>Office </a:t>
            </a:r>
            <a:r>
              <a:rPr lang="en-US" sz="2400" dirty="0"/>
              <a:t>of Management and Budget (OMB) issued Circular A-128, </a:t>
            </a:r>
            <a:r>
              <a:rPr lang="en-US" sz="2400" i="1" dirty="0"/>
              <a:t>Audits of State and Local Governments</a:t>
            </a:r>
            <a:r>
              <a:rPr lang="en-US" sz="2400" dirty="0"/>
              <a:t>. </a:t>
            </a:r>
            <a:endParaRPr lang="en-US" sz="2400" dirty="0" smtClean="0"/>
          </a:p>
          <a:p>
            <a:pPr lvl="1"/>
            <a:r>
              <a:rPr lang="en-US" sz="2000" dirty="0" smtClean="0"/>
              <a:t>This </a:t>
            </a:r>
            <a:r>
              <a:rPr lang="en-US" sz="2000" dirty="0"/>
              <a:t>circular established the Single Audit Act, </a:t>
            </a:r>
            <a:r>
              <a:rPr lang="en-US" sz="2000" dirty="0" smtClean="0"/>
              <a:t>included American Indian Tribes as eligible subrecipients, </a:t>
            </a:r>
            <a:r>
              <a:rPr lang="en-US" sz="2000" dirty="0"/>
              <a:t>and </a:t>
            </a:r>
            <a:r>
              <a:rPr lang="en-US" sz="2000" dirty="0" smtClean="0"/>
              <a:t>set the </a:t>
            </a:r>
            <a:r>
              <a:rPr lang="en-US" sz="2000" dirty="0"/>
              <a:t>threshold at which agencies must include a </a:t>
            </a:r>
            <a:r>
              <a:rPr lang="en-US" sz="2000" dirty="0" smtClean="0"/>
              <a:t>subrecipient </a:t>
            </a:r>
            <a:r>
              <a:rPr lang="en-US" sz="2000" dirty="0"/>
              <a:t>in their Single </a:t>
            </a:r>
            <a:r>
              <a:rPr lang="en-US" sz="2000" dirty="0" smtClean="0"/>
              <a:t>Audit </a:t>
            </a:r>
            <a:r>
              <a:rPr lang="en-US" sz="2000" dirty="0"/>
              <a:t>as $100,000 or more </a:t>
            </a:r>
            <a:r>
              <a:rPr lang="en-US" sz="2000" dirty="0" smtClean="0"/>
              <a:t>in expenditures during </a:t>
            </a:r>
            <a:r>
              <a:rPr lang="en-US" sz="2000" dirty="0"/>
              <a:t>the </a:t>
            </a:r>
            <a:r>
              <a:rPr lang="en-US" sz="2000" dirty="0" smtClean="0"/>
              <a:t>subrecipient’s </a:t>
            </a:r>
            <a:r>
              <a:rPr lang="en-US" sz="2000" dirty="0"/>
              <a:t>fiscal year</a:t>
            </a:r>
            <a:r>
              <a:rPr lang="en-US" sz="2000" dirty="0" smtClean="0"/>
              <a:t>.</a:t>
            </a:r>
            <a:endParaRPr lang="en-US" sz="2000" dirty="0"/>
          </a:p>
          <a:p>
            <a:r>
              <a:rPr lang="en-US" sz="2400" dirty="0"/>
              <a:t>1990: </a:t>
            </a:r>
            <a:r>
              <a:rPr lang="en-US" sz="2400" dirty="0" smtClean="0"/>
              <a:t>OMB </a:t>
            </a:r>
            <a:r>
              <a:rPr lang="en-US" sz="2400" dirty="0"/>
              <a:t>issued </a:t>
            </a:r>
            <a:r>
              <a:rPr lang="en-US" sz="2400" dirty="0" smtClean="0"/>
              <a:t>Circular </a:t>
            </a:r>
            <a:r>
              <a:rPr lang="en-US" sz="2400" dirty="0"/>
              <a:t>A-133, </a:t>
            </a:r>
            <a:r>
              <a:rPr lang="en-US" sz="2400" i="1" dirty="0"/>
              <a:t>Audits of Institutions of Higher Education and Other Non-Profit Institutions. </a:t>
            </a:r>
            <a:endParaRPr lang="en-US" sz="2400" i="1" dirty="0" smtClean="0"/>
          </a:p>
          <a:p>
            <a:pPr lvl="1"/>
            <a:r>
              <a:rPr lang="en-US" sz="2000" dirty="0" smtClean="0"/>
              <a:t>This circular expanded the </a:t>
            </a:r>
            <a:r>
              <a:rPr lang="en-US" sz="2000" dirty="0"/>
              <a:t>Single Audit Act </a:t>
            </a:r>
            <a:r>
              <a:rPr lang="en-US" sz="2000" dirty="0" smtClean="0"/>
              <a:t>to include </a:t>
            </a:r>
            <a:r>
              <a:rPr lang="en-US" sz="2000" dirty="0"/>
              <a:t>nonprofit organizations and colleges and </a:t>
            </a:r>
            <a:r>
              <a:rPr lang="en-US" sz="2000" dirty="0" smtClean="0"/>
              <a:t>universities that receive Federal funds.</a:t>
            </a:r>
          </a:p>
          <a:p>
            <a:endParaRPr lang="en-US" sz="1600" dirty="0"/>
          </a:p>
        </p:txBody>
      </p:sp>
      <p:sp>
        <p:nvSpPr>
          <p:cNvPr id="4" name="Slide Number Placeholder 3"/>
          <p:cNvSpPr>
            <a:spLocks noGrp="1"/>
          </p:cNvSpPr>
          <p:nvPr>
            <p:ph type="sldNum" sz="quarter" idx="12"/>
          </p:nvPr>
        </p:nvSpPr>
        <p:spPr/>
        <p:txBody>
          <a:bodyPr/>
          <a:lstStyle/>
          <a:p>
            <a:pPr>
              <a:defRPr/>
            </a:pPr>
            <a:fld id="{B0FE63E2-BCB4-A648-9A17-09787485DD1E}" type="slidenum">
              <a:rPr lang="en-US" smtClean="0"/>
              <a:pPr>
                <a:defRPr/>
              </a:pPr>
              <a:t>4</a:t>
            </a:fld>
            <a:endParaRPr lang="en-US" dirty="0"/>
          </a:p>
        </p:txBody>
      </p:sp>
    </p:spTree>
    <p:extLst>
      <p:ext uri="{BB962C8B-B14F-4D97-AF65-F5344CB8AC3E}">
        <p14:creationId xmlns:p14="http://schemas.microsoft.com/office/powerpoint/2010/main" val="3413041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Audit </a:t>
            </a:r>
            <a:r>
              <a:rPr lang="en-US" dirty="0" smtClean="0"/>
              <a:t>History (Cont.)</a:t>
            </a:r>
            <a:endParaRPr lang="en-US" dirty="0"/>
          </a:p>
        </p:txBody>
      </p:sp>
      <p:sp>
        <p:nvSpPr>
          <p:cNvPr id="3" name="Text Placeholder 2"/>
          <p:cNvSpPr>
            <a:spLocks noGrp="1"/>
          </p:cNvSpPr>
          <p:nvPr>
            <p:ph type="body" sz="quarter" idx="11"/>
          </p:nvPr>
        </p:nvSpPr>
        <p:spPr/>
        <p:txBody>
          <a:bodyPr>
            <a:noAutofit/>
          </a:bodyPr>
          <a:lstStyle/>
          <a:p>
            <a:r>
              <a:rPr lang="en-US" sz="2400" dirty="0"/>
              <a:t>1996: </a:t>
            </a:r>
            <a:r>
              <a:rPr lang="en-US" sz="2400" dirty="0" smtClean="0"/>
              <a:t>OMB consolidated OMB </a:t>
            </a:r>
            <a:r>
              <a:rPr lang="en-US" sz="2400" dirty="0"/>
              <a:t>Circular A-128 </a:t>
            </a:r>
            <a:r>
              <a:rPr lang="en-US" sz="2400" dirty="0" smtClean="0"/>
              <a:t>into the amended OMB </a:t>
            </a:r>
            <a:r>
              <a:rPr lang="en-US" sz="2400" dirty="0"/>
              <a:t>Circular </a:t>
            </a:r>
            <a:r>
              <a:rPr lang="en-US" sz="2400" dirty="0" smtClean="0"/>
              <a:t>A-133, </a:t>
            </a:r>
            <a:r>
              <a:rPr lang="en-US" sz="2400" i="1" dirty="0"/>
              <a:t>Audits of States, Local Governments, and Non-Profit Organizations</a:t>
            </a:r>
            <a:r>
              <a:rPr lang="en-US" sz="2400" dirty="0" smtClean="0"/>
              <a:t>. </a:t>
            </a:r>
          </a:p>
          <a:p>
            <a:pPr lvl="1"/>
            <a:r>
              <a:rPr lang="en-US" sz="2200" dirty="0" smtClean="0"/>
              <a:t>The </a:t>
            </a:r>
            <a:r>
              <a:rPr lang="en-US" sz="2200" dirty="0"/>
              <a:t>amended OMB Circular A-133 </a:t>
            </a:r>
            <a:r>
              <a:rPr lang="en-US" sz="2200" dirty="0" smtClean="0"/>
              <a:t>increased </a:t>
            </a:r>
            <a:r>
              <a:rPr lang="en-US" sz="2200" dirty="0"/>
              <a:t>the threshold at which agencies must include a </a:t>
            </a:r>
            <a:r>
              <a:rPr lang="en-US" sz="2200" dirty="0" smtClean="0"/>
              <a:t>subrecipient </a:t>
            </a:r>
            <a:r>
              <a:rPr lang="en-US" sz="2200" dirty="0"/>
              <a:t>in their Single </a:t>
            </a:r>
            <a:r>
              <a:rPr lang="en-US" sz="2200" dirty="0" smtClean="0"/>
              <a:t>Audit to </a:t>
            </a:r>
            <a:r>
              <a:rPr lang="en-US" sz="2200" dirty="0"/>
              <a:t>$300,000 or more </a:t>
            </a:r>
            <a:r>
              <a:rPr lang="en-US" sz="2200" dirty="0" smtClean="0"/>
              <a:t>in expenditures during </a:t>
            </a:r>
            <a:r>
              <a:rPr lang="en-US" sz="2200" dirty="0"/>
              <a:t>the </a:t>
            </a:r>
            <a:r>
              <a:rPr lang="en-US" sz="2200" dirty="0" smtClean="0"/>
              <a:t>subrecipient’s </a:t>
            </a:r>
            <a:r>
              <a:rPr lang="en-US" sz="2200" dirty="0"/>
              <a:t>fiscal </a:t>
            </a:r>
            <a:r>
              <a:rPr lang="en-US" sz="2200" dirty="0" smtClean="0"/>
              <a:t>year.</a:t>
            </a:r>
            <a:endParaRPr lang="en-US" sz="2200" dirty="0"/>
          </a:p>
          <a:p>
            <a:r>
              <a:rPr lang="en-US" sz="2400" dirty="0"/>
              <a:t>2003: OMB </a:t>
            </a:r>
            <a:r>
              <a:rPr lang="en-US" sz="2400" dirty="0" smtClean="0"/>
              <a:t>increased </a:t>
            </a:r>
            <a:r>
              <a:rPr lang="en-US" sz="2400" dirty="0"/>
              <a:t>the threshold at which agencies must include a </a:t>
            </a:r>
            <a:r>
              <a:rPr lang="en-US" sz="2400" dirty="0" smtClean="0"/>
              <a:t>subrecipient </a:t>
            </a:r>
            <a:r>
              <a:rPr lang="en-US" sz="2400" dirty="0"/>
              <a:t>in their Single Audit </a:t>
            </a:r>
            <a:r>
              <a:rPr lang="en-US" sz="2400" dirty="0" smtClean="0"/>
              <a:t>to </a:t>
            </a:r>
            <a:r>
              <a:rPr lang="en-US" sz="2400" dirty="0"/>
              <a:t>$500,000 or more </a:t>
            </a:r>
            <a:r>
              <a:rPr lang="en-US" sz="2400" dirty="0" smtClean="0"/>
              <a:t>in expenditures during </a:t>
            </a:r>
            <a:r>
              <a:rPr lang="en-US" sz="2400" dirty="0"/>
              <a:t>the </a:t>
            </a:r>
            <a:r>
              <a:rPr lang="en-US" sz="2400" dirty="0" smtClean="0"/>
              <a:t>subrecipient’s </a:t>
            </a:r>
            <a:r>
              <a:rPr lang="en-US" sz="2400" dirty="0"/>
              <a:t>fiscal </a:t>
            </a:r>
            <a:r>
              <a:rPr lang="en-US" sz="2400" dirty="0" smtClean="0"/>
              <a:t>year.</a:t>
            </a:r>
            <a:endParaRPr lang="en-US" sz="2400" dirty="0"/>
          </a:p>
        </p:txBody>
      </p:sp>
      <p:sp>
        <p:nvSpPr>
          <p:cNvPr id="4" name="Slide Number Placeholder 3"/>
          <p:cNvSpPr>
            <a:spLocks noGrp="1"/>
          </p:cNvSpPr>
          <p:nvPr>
            <p:ph type="sldNum" sz="quarter" idx="12"/>
          </p:nvPr>
        </p:nvSpPr>
        <p:spPr/>
        <p:txBody>
          <a:bodyPr/>
          <a:lstStyle/>
          <a:p>
            <a:pPr>
              <a:defRPr/>
            </a:pPr>
            <a:fld id="{35095897-679F-D443-BD0A-9BC1CCC3C554}" type="slidenum">
              <a:rPr lang="en-US" smtClean="0"/>
              <a:pPr>
                <a:defRPr/>
              </a:pPr>
              <a:t>5</a:t>
            </a:fld>
            <a:endParaRPr lang="en-US" dirty="0"/>
          </a:p>
        </p:txBody>
      </p:sp>
    </p:spTree>
    <p:extLst>
      <p:ext uri="{BB962C8B-B14F-4D97-AF65-F5344CB8AC3E}">
        <p14:creationId xmlns:p14="http://schemas.microsoft.com/office/powerpoint/2010/main" val="2527526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Audit </a:t>
            </a:r>
            <a:r>
              <a:rPr lang="en-US" dirty="0" smtClean="0"/>
              <a:t>History (Cont.)</a:t>
            </a:r>
            <a:endParaRPr lang="en-US" dirty="0"/>
          </a:p>
        </p:txBody>
      </p:sp>
      <p:sp>
        <p:nvSpPr>
          <p:cNvPr id="3" name="Text Placeholder 2"/>
          <p:cNvSpPr>
            <a:spLocks noGrp="1"/>
          </p:cNvSpPr>
          <p:nvPr>
            <p:ph type="body" sz="quarter" idx="11"/>
          </p:nvPr>
        </p:nvSpPr>
        <p:spPr/>
        <p:txBody>
          <a:bodyPr>
            <a:normAutofit/>
          </a:bodyPr>
          <a:lstStyle/>
          <a:p>
            <a:r>
              <a:rPr lang="en-US" sz="2400" dirty="0" smtClean="0"/>
              <a:t>2014</a:t>
            </a:r>
            <a:r>
              <a:rPr lang="en-US" sz="2400" dirty="0"/>
              <a:t>: </a:t>
            </a:r>
            <a:r>
              <a:rPr lang="en-US" sz="2400" dirty="0" smtClean="0"/>
              <a:t>OMB issued the Uniform </a:t>
            </a:r>
            <a:r>
              <a:rPr lang="en-US" sz="2400" dirty="0"/>
              <a:t>Guidance (2 Code of Federal Regulations </a:t>
            </a:r>
            <a:r>
              <a:rPr lang="en-US" sz="2400" dirty="0" smtClean="0"/>
              <a:t>(CFR) 200). The Uniform Guidance incorporated the </a:t>
            </a:r>
            <a:r>
              <a:rPr lang="en-US" sz="2400" dirty="0"/>
              <a:t>Single Audit Act </a:t>
            </a:r>
            <a:r>
              <a:rPr lang="en-US" sz="2400" dirty="0" smtClean="0"/>
              <a:t>provisions as part of 2 </a:t>
            </a:r>
            <a:r>
              <a:rPr lang="en-US" sz="2400" dirty="0"/>
              <a:t>CFR </a:t>
            </a:r>
            <a:r>
              <a:rPr lang="en-US" sz="2400" dirty="0" smtClean="0"/>
              <a:t>200, </a:t>
            </a:r>
            <a:r>
              <a:rPr lang="en-US" sz="2400" dirty="0"/>
              <a:t>subpart F (200.500</a:t>
            </a:r>
            <a:r>
              <a:rPr lang="en-US" sz="2400" dirty="0" smtClean="0"/>
              <a:t>), </a:t>
            </a:r>
            <a:r>
              <a:rPr lang="en-US" sz="2400" i="1" dirty="0"/>
              <a:t>Audit </a:t>
            </a:r>
            <a:r>
              <a:rPr lang="en-US" sz="2400" i="1" dirty="0" smtClean="0"/>
              <a:t>Requirements.</a:t>
            </a:r>
            <a:r>
              <a:rPr lang="en-US" sz="2400" dirty="0"/>
              <a:t> </a:t>
            </a:r>
            <a:endParaRPr lang="en-US" sz="2400" dirty="0" smtClean="0"/>
          </a:p>
          <a:p>
            <a:pPr lvl="1"/>
            <a:r>
              <a:rPr lang="en-US" sz="2200" dirty="0" smtClean="0"/>
              <a:t>As </a:t>
            </a:r>
            <a:r>
              <a:rPr lang="en-US" sz="2200" dirty="0"/>
              <a:t>part of this amendment, OMB increased the threshold at which agencies must include a </a:t>
            </a:r>
            <a:r>
              <a:rPr lang="en-US" sz="2200" dirty="0" smtClean="0"/>
              <a:t>subrecipient </a:t>
            </a:r>
            <a:r>
              <a:rPr lang="en-US" sz="2200" dirty="0"/>
              <a:t>in their Single Audit </a:t>
            </a:r>
            <a:r>
              <a:rPr lang="en-US" sz="2200" dirty="0" smtClean="0"/>
              <a:t>to </a:t>
            </a:r>
            <a:r>
              <a:rPr lang="en-US" sz="2200" dirty="0"/>
              <a:t>$</a:t>
            </a:r>
            <a:r>
              <a:rPr lang="en-US" sz="2200" dirty="0" smtClean="0"/>
              <a:t>750,000 </a:t>
            </a:r>
            <a:r>
              <a:rPr lang="en-US" sz="2200" dirty="0"/>
              <a:t>or more </a:t>
            </a:r>
            <a:r>
              <a:rPr lang="en-US" sz="2200" dirty="0" smtClean="0"/>
              <a:t>in expenditures during </a:t>
            </a:r>
            <a:r>
              <a:rPr lang="en-US" sz="2200" dirty="0"/>
              <a:t>the </a:t>
            </a:r>
            <a:r>
              <a:rPr lang="en-US" sz="2200" dirty="0" smtClean="0"/>
              <a:t>subrecipient’s </a:t>
            </a:r>
            <a:r>
              <a:rPr lang="en-US" sz="2200" dirty="0"/>
              <a:t>fiscal </a:t>
            </a:r>
            <a:r>
              <a:rPr lang="en-US" sz="2200" dirty="0" smtClean="0"/>
              <a:t>year.</a:t>
            </a:r>
            <a:endParaRPr lang="en-US" sz="2200" dirty="0"/>
          </a:p>
          <a:p>
            <a:endParaRPr lang="en-US" dirty="0"/>
          </a:p>
        </p:txBody>
      </p:sp>
      <p:sp>
        <p:nvSpPr>
          <p:cNvPr id="4" name="Slide Number Placeholder 3"/>
          <p:cNvSpPr>
            <a:spLocks noGrp="1"/>
          </p:cNvSpPr>
          <p:nvPr>
            <p:ph type="sldNum" sz="quarter" idx="12"/>
          </p:nvPr>
        </p:nvSpPr>
        <p:spPr/>
        <p:txBody>
          <a:bodyPr/>
          <a:lstStyle/>
          <a:p>
            <a:pPr>
              <a:defRPr/>
            </a:pPr>
            <a:fld id="{35095897-679F-D443-BD0A-9BC1CCC3C554}" type="slidenum">
              <a:rPr lang="en-US" smtClean="0"/>
              <a:pPr>
                <a:defRPr/>
              </a:pPr>
              <a:t>6</a:t>
            </a:fld>
            <a:endParaRPr lang="en-US" dirty="0"/>
          </a:p>
        </p:txBody>
      </p:sp>
    </p:spTree>
    <p:extLst>
      <p:ext uri="{BB962C8B-B14F-4D97-AF65-F5344CB8AC3E}">
        <p14:creationId xmlns:p14="http://schemas.microsoft.com/office/powerpoint/2010/main" val="3528973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Relevant Federal and State Requirements </a:t>
            </a:r>
            <a:endParaRPr lang="en-US" dirty="0"/>
          </a:p>
        </p:txBody>
      </p:sp>
      <p:sp>
        <p:nvSpPr>
          <p:cNvPr id="3" name="Text Placeholder 2"/>
          <p:cNvSpPr>
            <a:spLocks noGrp="1"/>
          </p:cNvSpPr>
          <p:nvPr>
            <p:ph type="body" sz="quarter" idx="11"/>
          </p:nvPr>
        </p:nvSpPr>
        <p:spPr/>
        <p:txBody>
          <a:bodyPr/>
          <a:lstStyle/>
          <a:p>
            <a:r>
              <a:rPr lang="en-US" sz="2800" dirty="0"/>
              <a:t>2 CFR Part 200, </a:t>
            </a:r>
            <a:r>
              <a:rPr lang="en-US" sz="2800" i="1" dirty="0"/>
              <a:t>Uniform Administrative Requirements, Cost Principles, and Audit Requirements for Federal </a:t>
            </a:r>
            <a:r>
              <a:rPr lang="en-US" sz="2800" i="1" dirty="0" smtClean="0"/>
              <a:t>Awards</a:t>
            </a:r>
            <a:endParaRPr lang="en-US" sz="1400" dirty="0" smtClean="0"/>
          </a:p>
          <a:p>
            <a:r>
              <a:rPr lang="en-US" sz="2800" dirty="0"/>
              <a:t>The Virginia Auditor of Public Accounts’s (APA’s) </a:t>
            </a:r>
            <a:r>
              <a:rPr lang="en-US" sz="2800" i="1" dirty="0" smtClean="0"/>
              <a:t>Specifications </a:t>
            </a:r>
            <a:r>
              <a:rPr lang="en-US" sz="2800" i="1" dirty="0"/>
              <a:t>for Audits of Counties, Cities, and </a:t>
            </a:r>
            <a:r>
              <a:rPr lang="en-US" sz="2800" i="1" dirty="0" smtClean="0"/>
              <a:t>Towns</a:t>
            </a:r>
            <a:endParaRPr lang="en-US" sz="1400" i="1" dirty="0" smtClean="0"/>
          </a:p>
          <a:p>
            <a:r>
              <a:rPr lang="en-US" sz="2800" dirty="0" smtClean="0"/>
              <a:t>The APA’s </a:t>
            </a:r>
            <a:r>
              <a:rPr lang="en-US" sz="2800" i="1" dirty="0" smtClean="0"/>
              <a:t>Specifications </a:t>
            </a:r>
            <a:r>
              <a:rPr lang="en-US" sz="2800" i="1" dirty="0"/>
              <a:t>for Audits of Authorities, Boards, and Commissions</a:t>
            </a:r>
            <a:endParaRPr lang="en-US" sz="2800" dirty="0"/>
          </a:p>
          <a:p>
            <a:endParaRPr lang="en-US" dirty="0"/>
          </a:p>
        </p:txBody>
      </p:sp>
      <p:sp>
        <p:nvSpPr>
          <p:cNvPr id="4" name="Slide Number Placeholder 3"/>
          <p:cNvSpPr>
            <a:spLocks noGrp="1"/>
          </p:cNvSpPr>
          <p:nvPr>
            <p:ph type="sldNum" sz="quarter" idx="12"/>
          </p:nvPr>
        </p:nvSpPr>
        <p:spPr/>
        <p:txBody>
          <a:bodyPr/>
          <a:lstStyle/>
          <a:p>
            <a:pPr>
              <a:defRPr/>
            </a:pPr>
            <a:fld id="{35095897-679F-D443-BD0A-9BC1CCC3C554}" type="slidenum">
              <a:rPr lang="en-US" smtClean="0"/>
              <a:pPr>
                <a:defRPr/>
              </a:pPr>
              <a:t>7</a:t>
            </a:fld>
            <a:endParaRPr lang="en-US" dirty="0"/>
          </a:p>
        </p:txBody>
      </p:sp>
    </p:spTree>
    <p:extLst>
      <p:ext uri="{BB962C8B-B14F-4D97-AF65-F5344CB8AC3E}">
        <p14:creationId xmlns:p14="http://schemas.microsoft.com/office/powerpoint/2010/main" val="1472111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CFR Part 200</a:t>
            </a:r>
            <a:endParaRPr lang="en-US" dirty="0"/>
          </a:p>
        </p:txBody>
      </p:sp>
      <p:sp>
        <p:nvSpPr>
          <p:cNvPr id="3" name="Text Placeholder 2"/>
          <p:cNvSpPr>
            <a:spLocks noGrp="1"/>
          </p:cNvSpPr>
          <p:nvPr>
            <p:ph type="body" sz="quarter" idx="11"/>
          </p:nvPr>
        </p:nvSpPr>
        <p:spPr/>
        <p:txBody>
          <a:bodyPr>
            <a:normAutofit/>
          </a:bodyPr>
          <a:lstStyle/>
          <a:p>
            <a:pPr lvl="0"/>
            <a:r>
              <a:rPr lang="en-US" dirty="0"/>
              <a:t>Because it receives Federal funding, </a:t>
            </a:r>
            <a:r>
              <a:rPr lang="en-US" dirty="0" smtClean="0"/>
              <a:t>VDOT </a:t>
            </a:r>
            <a:r>
              <a:rPr lang="en-US" dirty="0"/>
              <a:t>must meet the </a:t>
            </a:r>
            <a:r>
              <a:rPr lang="en-US" dirty="0" smtClean="0"/>
              <a:t>requirements </a:t>
            </a:r>
            <a:r>
              <a:rPr lang="en-US" dirty="0"/>
              <a:t>described in 2 CFR Part 200, </a:t>
            </a:r>
            <a:r>
              <a:rPr lang="en-US" i="1" dirty="0"/>
              <a:t>Uniform Administrative Requirements, Cost Principles, and Audit Requirements for Federal Awards</a:t>
            </a:r>
            <a:r>
              <a:rPr lang="en-US" dirty="0" smtClean="0"/>
              <a:t>.</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35095897-679F-D443-BD0A-9BC1CCC3C554}" type="slidenum">
              <a:rPr lang="en-US" smtClean="0"/>
              <a:pPr>
                <a:defRPr/>
              </a:pPr>
              <a:t>8</a:t>
            </a:fld>
            <a:endParaRPr lang="en-US" dirty="0"/>
          </a:p>
        </p:txBody>
      </p:sp>
    </p:spTree>
    <p:extLst>
      <p:ext uri="{BB962C8B-B14F-4D97-AF65-F5344CB8AC3E}">
        <p14:creationId xmlns:p14="http://schemas.microsoft.com/office/powerpoint/2010/main" val="4067669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CFR Part 200 (Cont.)</a:t>
            </a:r>
            <a:endParaRPr lang="en-US" dirty="0"/>
          </a:p>
        </p:txBody>
      </p:sp>
      <p:sp>
        <p:nvSpPr>
          <p:cNvPr id="3" name="Text Placeholder 2"/>
          <p:cNvSpPr>
            <a:spLocks noGrp="1"/>
          </p:cNvSpPr>
          <p:nvPr>
            <p:ph type="body" sz="quarter" idx="11"/>
          </p:nvPr>
        </p:nvSpPr>
        <p:spPr>
          <a:xfrm>
            <a:off x="457199" y="1983595"/>
            <a:ext cx="8297869" cy="4563157"/>
          </a:xfrm>
        </p:spPr>
        <p:txBody>
          <a:bodyPr>
            <a:normAutofit/>
          </a:bodyPr>
          <a:lstStyle/>
          <a:p>
            <a:pPr>
              <a:spcAft>
                <a:spcPts val="600"/>
              </a:spcAft>
            </a:pPr>
            <a:r>
              <a:rPr lang="en-US" sz="1800" dirty="0" smtClean="0"/>
              <a:t>Specifically, 2 </a:t>
            </a:r>
            <a:r>
              <a:rPr lang="en-US" sz="1800" dirty="0"/>
              <a:t>CFR Part </a:t>
            </a:r>
            <a:r>
              <a:rPr lang="en-US" sz="1800" dirty="0" smtClean="0"/>
              <a:t>200, </a:t>
            </a:r>
            <a:r>
              <a:rPr lang="en-US" sz="1800" dirty="0"/>
              <a:t>Subpart D, </a:t>
            </a:r>
            <a:r>
              <a:rPr lang="en-US" sz="1800" i="1" dirty="0"/>
              <a:t>Post Federal Award Requirements</a:t>
            </a:r>
            <a:r>
              <a:rPr lang="en-US" sz="1800" dirty="0" smtClean="0"/>
              <a:t>, §</a:t>
            </a:r>
            <a:r>
              <a:rPr lang="en-US" sz="1800" dirty="0"/>
              <a:t>200.331, </a:t>
            </a:r>
            <a:r>
              <a:rPr lang="en-US" sz="1800" i="1" dirty="0"/>
              <a:t>Requirements for pass-through entities</a:t>
            </a:r>
            <a:r>
              <a:rPr lang="en-US" sz="1800" dirty="0" smtClean="0"/>
              <a:t>, states:</a:t>
            </a:r>
          </a:p>
          <a:p>
            <a:pPr marL="914400" indent="0">
              <a:buNone/>
            </a:pPr>
            <a:r>
              <a:rPr lang="en-US" sz="1800" i="1" dirty="0" smtClean="0"/>
              <a:t>All </a:t>
            </a:r>
            <a:r>
              <a:rPr lang="en-US" sz="1800" i="1" dirty="0"/>
              <a:t>pass-through entities must:</a:t>
            </a:r>
          </a:p>
          <a:p>
            <a:pPr marL="914400" indent="0">
              <a:buNone/>
            </a:pPr>
            <a:r>
              <a:rPr lang="en-US" sz="1800" i="1" dirty="0"/>
              <a:t>Monitor the activities of the subrecipient as necessary to ensure that the subaward is used for authorized purposes, in compliance with Federal statutes, regulations, and the terms and conditions of the subaward; and that subaward performance goals are achieved. Pass-through entity monitoring of the subrecipient must include:</a:t>
            </a:r>
          </a:p>
          <a:p>
            <a:pPr marL="1143000" lvl="1" indent="-228600"/>
            <a:r>
              <a:rPr lang="en-US" sz="1600" i="1" smtClean="0"/>
              <a:t>Reviewing </a:t>
            </a:r>
            <a:r>
              <a:rPr lang="en-US" sz="1600" i="1" dirty="0"/>
              <a:t>financial and performance reports required by the pass-through entity.</a:t>
            </a:r>
          </a:p>
          <a:p>
            <a:pPr marL="1143000" lvl="1" indent="-228600"/>
            <a:r>
              <a:rPr lang="en-US" sz="1600" i="1" dirty="0"/>
              <a:t>Following-up and ensuring that the subrecipient takes timely and appropriate action on all deficiencies pertaining to the Federal award provided to the subrecipient from the pass-through entity detected through audits, on-site reviews, and other means.</a:t>
            </a:r>
          </a:p>
          <a:p>
            <a:pPr marL="1143000" lvl="1" indent="-228600"/>
            <a:r>
              <a:rPr lang="en-US" sz="1600" i="1" dirty="0"/>
              <a:t>Issuing a management decision for audit findings pertaining to the Federal award provided to the subrecipient from the pass-through entity as required </a:t>
            </a:r>
            <a:r>
              <a:rPr lang="en-US" sz="1600" i="1" dirty="0" smtClean="0"/>
              <a:t>by§200.521 </a:t>
            </a:r>
            <a:r>
              <a:rPr lang="en-US" sz="1600" i="1" dirty="0"/>
              <a:t>Management Decision</a:t>
            </a:r>
            <a:r>
              <a:rPr lang="en-US" sz="1600" i="1" dirty="0" smtClean="0"/>
              <a:t>.</a:t>
            </a:r>
            <a:endParaRPr lang="en-US" sz="1600" i="1" dirty="0"/>
          </a:p>
        </p:txBody>
      </p:sp>
      <p:sp>
        <p:nvSpPr>
          <p:cNvPr id="4" name="Slide Number Placeholder 3"/>
          <p:cNvSpPr>
            <a:spLocks noGrp="1"/>
          </p:cNvSpPr>
          <p:nvPr>
            <p:ph type="sldNum" sz="quarter" idx="12"/>
          </p:nvPr>
        </p:nvSpPr>
        <p:spPr/>
        <p:txBody>
          <a:bodyPr/>
          <a:lstStyle/>
          <a:p>
            <a:pPr>
              <a:defRPr/>
            </a:pPr>
            <a:fld id="{35095897-679F-D443-BD0A-9BC1CCC3C554}" type="slidenum">
              <a:rPr lang="en-US" smtClean="0"/>
              <a:pPr>
                <a:defRPr/>
              </a:pPr>
              <a:t>9</a:t>
            </a:fld>
            <a:endParaRPr lang="en-US" dirty="0"/>
          </a:p>
        </p:txBody>
      </p:sp>
    </p:spTree>
    <p:extLst>
      <p:ext uri="{BB962C8B-B14F-4D97-AF65-F5344CB8AC3E}">
        <p14:creationId xmlns:p14="http://schemas.microsoft.com/office/powerpoint/2010/main" val="865955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2_14_New_PptTemplate">
  <a:themeElements>
    <a:clrScheme name="Custom 45">
      <a:dk1>
        <a:srgbClr val="102149"/>
      </a:dk1>
      <a:lt1>
        <a:sysClr val="window" lastClr="FFFFFF"/>
      </a:lt1>
      <a:dk2>
        <a:srgbClr val="102149"/>
      </a:dk2>
      <a:lt2>
        <a:srgbClr val="FFFFF2"/>
      </a:lt2>
      <a:accent1>
        <a:srgbClr val="1D7CA4"/>
      </a:accent1>
      <a:accent2>
        <a:srgbClr val="E9511C"/>
      </a:accent2>
      <a:accent3>
        <a:srgbClr val="102149"/>
      </a:accent3>
      <a:accent4>
        <a:srgbClr val="E9511C"/>
      </a:accent4>
      <a:accent5>
        <a:srgbClr val="1D7CA4"/>
      </a:accent5>
      <a:accent6>
        <a:srgbClr val="E9511C"/>
      </a:accent6>
      <a:hlink>
        <a:srgbClr val="E9511C"/>
      </a:hlink>
      <a:folHlink>
        <a:srgbClr val="1D7C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Template2019_option1_10x7.5" id="{3F0D9EFB-F883-6F41-8BC2-10AC394F6BAF}" vid="{0A5E6588-EC84-7241-8AEB-D2C4DA3A77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VDOT PowerPoint Template</Template>
  <TotalTime>5908</TotalTime>
  <Words>2189</Words>
  <Application>Microsoft Office PowerPoint</Application>
  <PresentationFormat>On-screen Show (4:3)</PresentationFormat>
  <Paragraphs>135</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ＭＳ Ｐゴシック</vt:lpstr>
      <vt:lpstr>Arial</vt:lpstr>
      <vt:lpstr>Calibri</vt:lpstr>
      <vt:lpstr>12_14_New_PptTemplate</vt:lpstr>
      <vt:lpstr>The Process for Reviewing Pass-Through Entities’ Annual Comprehensive Financial Reports (ACFRs) </vt:lpstr>
      <vt:lpstr>Training Objectives</vt:lpstr>
      <vt:lpstr>Single Audit History</vt:lpstr>
      <vt:lpstr>Single Audit History (Cont.)</vt:lpstr>
      <vt:lpstr>Single Audit History (Cont.)</vt:lpstr>
      <vt:lpstr>Single Audit History (Cont.)</vt:lpstr>
      <vt:lpstr>Relevant Federal and State Requirements </vt:lpstr>
      <vt:lpstr>2 CFR Part 200</vt:lpstr>
      <vt:lpstr>2 CFR Part 200 (Cont.)</vt:lpstr>
      <vt:lpstr>2 CFR Part 200 (Cont.)</vt:lpstr>
      <vt:lpstr>2 CFR Part 200 (Cont.)</vt:lpstr>
      <vt:lpstr>Specifications for Audits of Counties, Cities, and Towns</vt:lpstr>
      <vt:lpstr>Specifications for Audits of Counties, Cities, and Towns (Cont.)</vt:lpstr>
      <vt:lpstr>Specifications for Audits of Authorities, Boards, and Commissions</vt:lpstr>
      <vt:lpstr>Subrecipient Review Process</vt:lpstr>
      <vt:lpstr>Subrecipient Document Submission</vt:lpstr>
      <vt:lpstr>Subrecipient Document Submission (Cont.)</vt:lpstr>
      <vt:lpstr>Review of Subrecipient Submissions for Completeness</vt:lpstr>
      <vt:lpstr>Reviews of Subrecipients </vt:lpstr>
      <vt:lpstr>Response Form</vt:lpstr>
      <vt:lpstr>Common Issues Identified in Subrecipient Response Forms</vt:lpstr>
      <vt:lpstr>ACFR Reviews</vt:lpstr>
      <vt:lpstr>ACFR Reviews (Cont.)</vt:lpstr>
      <vt:lpstr>Reconciliation </vt:lpstr>
      <vt:lpstr>Common Reconciling Items</vt:lpstr>
      <vt:lpstr>Common Reconciling Items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nstrider@cottoncpa.com</dc:creator>
  <cp:lastModifiedBy>Clark, Cynthia L. (VDOT)</cp:lastModifiedBy>
  <cp:revision>307</cp:revision>
  <cp:lastPrinted>2014-11-24T20:17:08Z</cp:lastPrinted>
  <dcterms:created xsi:type="dcterms:W3CDTF">2019-03-05T02:52:32Z</dcterms:created>
  <dcterms:modified xsi:type="dcterms:W3CDTF">2022-03-09T17:17:44Z</dcterms:modified>
</cp:coreProperties>
</file>